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1554" r:id="rId2"/>
    <p:sldId id="1537" r:id="rId3"/>
    <p:sldId id="1540" r:id="rId4"/>
    <p:sldId id="1539" r:id="rId5"/>
    <p:sldId id="1490" r:id="rId6"/>
    <p:sldId id="1493" r:id="rId7"/>
    <p:sldId id="1492" r:id="rId8"/>
    <p:sldId id="1494" r:id="rId9"/>
    <p:sldId id="1495" r:id="rId10"/>
    <p:sldId id="1467" r:id="rId11"/>
    <p:sldId id="1496" r:id="rId12"/>
    <p:sldId id="1497" r:id="rId13"/>
    <p:sldId id="1498" r:id="rId14"/>
    <p:sldId id="1499" r:id="rId15"/>
    <p:sldId id="1500" r:id="rId16"/>
    <p:sldId id="1506" r:id="rId17"/>
    <p:sldId id="1507" r:id="rId18"/>
    <p:sldId id="1501" r:id="rId19"/>
    <p:sldId id="1542" r:id="rId20"/>
    <p:sldId id="1503" r:id="rId21"/>
    <p:sldId id="1504" r:id="rId22"/>
    <p:sldId id="1508" r:id="rId23"/>
    <p:sldId id="1543" r:id="rId24"/>
    <p:sldId id="1469" r:id="rId25"/>
    <p:sldId id="1519" r:id="rId26"/>
    <p:sldId id="1470" r:id="rId27"/>
    <p:sldId id="1471" r:id="rId28"/>
    <p:sldId id="1472" r:id="rId29"/>
    <p:sldId id="1473" r:id="rId30"/>
    <p:sldId id="1474" r:id="rId31"/>
    <p:sldId id="1478" r:id="rId32"/>
    <p:sldId id="1481" r:id="rId33"/>
    <p:sldId id="1482" r:id="rId34"/>
    <p:sldId id="1483" r:id="rId35"/>
    <p:sldId id="1445" r:id="rId36"/>
    <p:sldId id="1509" r:id="rId37"/>
    <p:sldId id="1510" r:id="rId38"/>
    <p:sldId id="1544" r:id="rId39"/>
    <p:sldId id="1512" r:id="rId40"/>
    <p:sldId id="1513" r:id="rId41"/>
    <p:sldId id="1555" r:id="rId42"/>
    <p:sldId id="1514" r:id="rId43"/>
    <p:sldId id="1515" r:id="rId44"/>
    <p:sldId id="1545" r:id="rId45"/>
    <p:sldId id="1517" r:id="rId46"/>
    <p:sldId id="1533" r:id="rId47"/>
    <p:sldId id="1534" r:id="rId48"/>
    <p:sldId id="1523" r:id="rId49"/>
    <p:sldId id="1476" r:id="rId50"/>
    <p:sldId id="1479" r:id="rId51"/>
    <p:sldId id="1531" r:id="rId52"/>
    <p:sldId id="1529" r:id="rId53"/>
    <p:sldId id="1480" r:id="rId54"/>
    <p:sldId id="1526" r:id="rId55"/>
    <p:sldId id="1530" r:id="rId56"/>
    <p:sldId id="1536" r:id="rId57"/>
    <p:sldId id="1535" r:id="rId58"/>
    <p:sldId id="1520" r:id="rId59"/>
    <p:sldId id="1521" r:id="rId60"/>
    <p:sldId id="1541" r:id="rId61"/>
    <p:sldId id="1546" r:id="rId62"/>
    <p:sldId id="1551" r:id="rId63"/>
    <p:sldId id="1547" r:id="rId64"/>
    <p:sldId id="1549" r:id="rId65"/>
    <p:sldId id="1550" r:id="rId66"/>
    <p:sldId id="1553" r:id="rId67"/>
    <p:sldId id="1278" r:id="rId68"/>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10" autoAdjust="0"/>
    <p:restoredTop sz="75202" autoAdjust="0"/>
  </p:normalViewPr>
  <p:slideViewPr>
    <p:cSldViewPr>
      <p:cViewPr varScale="1">
        <p:scale>
          <a:sx n="149" d="100"/>
          <a:sy n="149" d="100"/>
        </p:scale>
        <p:origin x="776" y="17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esProps" Target="presProps.xml"/><Relationship Id="rId72"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theme" Target="theme/theme1.xml"/><Relationship Id="rId74"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60</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93727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61</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9372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emf"/><Relationship Id="rId3" Type="http://schemas.openxmlformats.org/officeDocument/2006/relationships/image" Target="../media/image1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200" dirty="0" smtClean="0">
                <a:solidFill>
                  <a:schemeClr val="bg2"/>
                </a:solidFill>
                <a:latin typeface="Gill Sans"/>
                <a:cs typeface="Gill Sans"/>
              </a:rPr>
              <a:t>Data-Intensive Distributed Computing</a:t>
            </a:r>
            <a:endParaRPr lang="en-US" sz="32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600" b="0" dirty="0" smtClean="0">
                <a:solidFill>
                  <a:schemeClr val="bg2"/>
                </a:solidFill>
                <a:latin typeface="Gill Sans"/>
                <a:cs typeface="Gill Sans"/>
              </a:rPr>
              <a:t>Part 1: From MapReduce to Spark (1/2)</a:t>
            </a:r>
            <a:endParaRPr lang="en-US" sz="26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a:t>
            </a:r>
            <a:r>
              <a:rPr lang="en-US" sz="2400" b="0" dirty="0" smtClean="0">
                <a:solidFill>
                  <a:schemeClr val="bg2"/>
                </a:solidFill>
                <a:latin typeface="Gill Sans"/>
                <a:cs typeface="Gill Sans"/>
              </a:rPr>
              <a:t>451/651 431/631 </a:t>
            </a:r>
            <a:r>
              <a:rPr lang="en-US" sz="2400" b="0" dirty="0">
                <a:solidFill>
                  <a:schemeClr val="bg2"/>
                </a:solidFill>
                <a:latin typeface="Gill Sans"/>
                <a:cs typeface="Gill Sans"/>
              </a:rPr>
              <a:t>(Winter </a:t>
            </a:r>
            <a:r>
              <a:rPr lang="en-US" sz="2400" b="0" dirty="0" smtClean="0">
                <a:solidFill>
                  <a:schemeClr val="bg2"/>
                </a:solidFill>
                <a:latin typeface="Gill Sans"/>
                <a:cs typeface="Gill Sans"/>
              </a:rPr>
              <a:t>2018)</a:t>
            </a:r>
            <a:endParaRPr lang="en-US" sz="24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January 18, 2018</a:t>
            </a:r>
            <a:endParaRPr lang="en-US" sz="2400" b="0" dirty="0">
              <a:solidFill>
                <a:schemeClr val="bg2"/>
              </a:solidFill>
              <a:latin typeface="Gill Sans"/>
              <a:cs typeface="Gill Sans"/>
            </a:endParaRP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smtClean="0">
                <a:solidFill>
                  <a:schemeClr val="bg1"/>
                </a:solidFill>
                <a:latin typeface="Gill Sans"/>
                <a:cs typeface="Gill Sans"/>
              </a:rPr>
              <a:t>lintool.github.io</a:t>
            </a:r>
            <a:r>
              <a:rPr lang="en-US" sz="1800" b="0" dirty="0" smtClean="0">
                <a:solidFill>
                  <a:schemeClr val="bg1"/>
                </a:solidFill>
                <a:latin typeface="Gill Sans"/>
                <a:cs typeface="Gill Sans"/>
              </a:rPr>
              <a:t>/bigdata-2018w/</a:t>
            </a:r>
          </a:p>
        </p:txBody>
      </p:sp>
      <p:pic>
        <p:nvPicPr>
          <p:cNvPr id="2" name="Picture 1" descr="waterloo_logo.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360" y="381000"/>
            <a:ext cx="2910840" cy="718498"/>
          </a:xfrm>
          <a:prstGeom prst="rect">
            <a:avLst/>
          </a:prstGeom>
        </p:spPr>
      </p:pic>
    </p:spTree>
    <p:extLst>
      <p:ext uri="{BB962C8B-B14F-4D97-AF65-F5344CB8AC3E}">
        <p14:creationId xmlns:p14="http://schemas.microsoft.com/office/powerpoint/2010/main" val="149676814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
        <p:nvSpPr>
          <p:cNvPr id="8" name="TextBox 7"/>
          <p:cNvSpPr txBox="1"/>
          <p:nvPr/>
        </p:nvSpPr>
        <p:spPr>
          <a:xfrm rot="21115892">
            <a:off x="2070258" y="1326330"/>
            <a:ext cx="4820863" cy="523220"/>
          </a:xfrm>
          <a:prstGeom prst="rect">
            <a:avLst/>
          </a:prstGeom>
          <a:noFill/>
        </p:spPr>
        <p:txBody>
          <a:bodyPr wrap="square" rtlCol="0">
            <a:spAutoFit/>
          </a:bodyPr>
          <a:lstStyle/>
          <a:p>
            <a:pPr algn="ctr"/>
            <a:r>
              <a:rPr lang="en-US" sz="2800" b="0" dirty="0" smtClean="0">
                <a:solidFill>
                  <a:srgbClr val="FF0000"/>
                </a:solidFill>
                <a:latin typeface="Gill Sans"/>
                <a:cs typeface="Gill Sans"/>
              </a:rPr>
              <a:t>Story for another day….</a:t>
            </a:r>
          </a:p>
        </p:txBody>
      </p:sp>
    </p:spTree>
    <p:extLst>
      <p:ext uri="{BB962C8B-B14F-4D97-AF65-F5344CB8AC3E}">
        <p14:creationId xmlns:p14="http://schemas.microsoft.com/office/powerpoint/2010/main" val="1045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(Pig)</a:t>
            </a:r>
            <a:endParaRPr lang="en-US" sz="1000" b="0" dirty="0"/>
          </a:p>
        </p:txBody>
      </p:sp>
      <p:sp>
        <p:nvSpPr>
          <p:cNvPr id="6"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Pig!</a:t>
            </a:r>
            <a:endParaRPr lang="en-US" sz="3600" b="0" kern="0" dirty="0">
              <a:latin typeface="Gill Sans"/>
              <a:cs typeface="Gill Sans"/>
            </a:endParaRPr>
          </a:p>
        </p:txBody>
      </p:sp>
    </p:spTree>
    <p:extLst>
      <p:ext uri="{BB962C8B-B14F-4D97-AF65-F5344CB8AC3E}">
        <p14:creationId xmlns:p14="http://schemas.microsoft.com/office/powerpoint/2010/main" val="215757731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4"/>
          <p:cNvGraphicFramePr>
            <a:graphicFrameLocks/>
          </p:cNvGraphicFramePr>
          <p:nvPr>
            <p:extLst>
              <p:ext uri="{D42A27DB-BD31-4B8C-83A1-F6EECF244321}">
                <p14:modId xmlns:p14="http://schemas.microsoft.com/office/powerpoint/2010/main" val="2649012910"/>
              </p:ext>
            </p:extLst>
          </p:nvPr>
        </p:nvGraphicFramePr>
        <p:xfrm>
          <a:off x="442912" y="2438400"/>
          <a:ext cx="4052888" cy="2947990"/>
        </p:xfrm>
        <a:graphic>
          <a:graphicData uri="http://schemas.openxmlformats.org/drawingml/2006/table">
            <a:tbl>
              <a:tblPr/>
              <a:tblGrid>
                <a:gridCol w="1004888"/>
                <a:gridCol w="2058987"/>
                <a:gridCol w="989013"/>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17" name="Content Placeholder 4"/>
          <p:cNvGraphicFramePr>
            <a:graphicFrameLocks noGrp="1"/>
          </p:cNvGraphicFramePr>
          <p:nvPr>
            <p:extLst>
              <p:ext uri="{D42A27DB-BD31-4B8C-83A1-F6EECF244321}">
                <p14:modId xmlns:p14="http://schemas.microsoft.com/office/powerpoint/2010/main" val="217993772"/>
              </p:ext>
            </p:extLst>
          </p:nvPr>
        </p:nvGraphicFramePr>
        <p:xfrm>
          <a:off x="4876800" y="2438400"/>
          <a:ext cx="3657600" cy="2947990"/>
        </p:xfrm>
        <a:graphic>
          <a:graphicData uri="http://schemas.openxmlformats.org/drawingml/2006/table">
            <a:tbl>
              <a:tblPr/>
              <a:tblGrid>
                <a:gridCol w="1295400"/>
                <a:gridCol w="1143000"/>
                <a:gridCol w="1219200"/>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18" name="TextBox 17"/>
          <p:cNvSpPr txBox="1">
            <a:spLocks noChangeArrowheads="1"/>
          </p:cNvSpPr>
          <p:nvPr/>
        </p:nvSpPr>
        <p:spPr bwMode="auto">
          <a:xfrm>
            <a:off x="2093913" y="1752600"/>
            <a:ext cx="844853"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Visits</a:t>
            </a:r>
            <a:endParaRPr lang="en-US" sz="1400" b="0" dirty="0">
              <a:solidFill>
                <a:schemeClr val="bg1"/>
              </a:solidFill>
              <a:latin typeface="Gill Sans"/>
              <a:ea typeface="ＭＳ Ｐゴシック" pitchFamily="48" charset="-128"/>
              <a:cs typeface="Gill Sans"/>
            </a:endParaRPr>
          </a:p>
        </p:txBody>
      </p:sp>
      <p:sp>
        <p:nvSpPr>
          <p:cNvPr id="19" name="TextBox 18"/>
          <p:cNvSpPr txBox="1">
            <a:spLocks noChangeArrowheads="1"/>
          </p:cNvSpPr>
          <p:nvPr/>
        </p:nvSpPr>
        <p:spPr bwMode="auto">
          <a:xfrm>
            <a:off x="6164262" y="1752600"/>
            <a:ext cx="1384964" cy="461665"/>
          </a:xfrm>
          <a:prstGeom prst="rect">
            <a:avLst/>
          </a:prstGeom>
          <a:noFill/>
          <a:ln w="9525">
            <a:noFill/>
            <a:miter lim="800000"/>
            <a:headEnd/>
            <a:tailEnd/>
          </a:ln>
        </p:spPr>
        <p:txBody>
          <a:bodyPr wrap="none">
            <a:spAutoFit/>
          </a:bodyPr>
          <a:lstStyle/>
          <a:p>
            <a:pPr defTabSz="457200">
              <a:defRPr/>
            </a:pPr>
            <a:r>
              <a:rPr lang="en-US" sz="2400" b="0" dirty="0" smtClean="0">
                <a:solidFill>
                  <a:schemeClr val="bg1"/>
                </a:solidFill>
                <a:latin typeface="Gill Sans"/>
                <a:ea typeface="ＭＳ Ｐゴシック" pitchFamily="48" charset="-128"/>
                <a:cs typeface="Gill Sans"/>
              </a:rPr>
              <a:t>URL  </a:t>
            </a:r>
            <a:r>
              <a:rPr lang="en-US" sz="2400" b="0" dirty="0">
                <a:solidFill>
                  <a:schemeClr val="bg1"/>
                </a:solidFill>
                <a:latin typeface="Gill Sans"/>
                <a:ea typeface="ＭＳ Ｐゴシック" pitchFamily="48" charset="-128"/>
                <a:cs typeface="Gill Sans"/>
              </a:rPr>
              <a:t>Info</a:t>
            </a:r>
            <a:endParaRPr lang="en-US" sz="1400" b="0" dirty="0">
              <a:solidFill>
                <a:schemeClr val="bg1"/>
              </a:solidFill>
              <a:latin typeface="Gill Sans"/>
              <a:ea typeface="ＭＳ Ｐゴシック" pitchFamily="48" charset="-128"/>
              <a:cs typeface="Gill Sans"/>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sp>
        <p:nvSpPr>
          <p:cNvPr id="28" name="TextBox 3"/>
          <p:cNvSpPr txBox="1">
            <a:spLocks noChangeArrowheads="1"/>
          </p:cNvSpPr>
          <p:nvPr/>
        </p:nvSpPr>
        <p:spPr bwMode="auto">
          <a:xfrm>
            <a:off x="1" y="1138535"/>
            <a:ext cx="9144000" cy="461665"/>
          </a:xfrm>
          <a:prstGeom prst="rect">
            <a:avLst/>
          </a:prstGeom>
          <a:noFill/>
          <a:ln w="9525">
            <a:noFill/>
            <a:miter lim="800000"/>
            <a:headEnd/>
            <a:tailEnd/>
          </a:ln>
        </p:spPr>
        <p:txBody>
          <a:bodyPr wrap="square">
            <a:spAutoFit/>
          </a:bodyPr>
          <a:lstStyle/>
          <a:p>
            <a:pPr algn="ctr" defTabSz="457200">
              <a:defRPr/>
            </a:pPr>
            <a:r>
              <a:rPr lang="en-US" sz="2400" b="0" dirty="0" smtClean="0">
                <a:solidFill>
                  <a:schemeClr val="bg1"/>
                </a:solidFill>
                <a:latin typeface="Gill Sans"/>
                <a:ea typeface="ＭＳ Ｐゴシック" pitchFamily="48" charset="-128"/>
                <a:cs typeface="Gill Sans"/>
              </a:rPr>
              <a:t>Task: </a:t>
            </a:r>
            <a:r>
              <a:rPr lang="en-US" sz="2400" b="0" dirty="0">
                <a:solidFill>
                  <a:schemeClr val="bg1"/>
                </a:solidFill>
                <a:latin typeface="Gill Sans"/>
                <a:ea typeface="ＭＳ Ｐゴシック" pitchFamily="48" charset="-128"/>
                <a:cs typeface="Gill Sans"/>
              </a:rPr>
              <a:t>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2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a:t>
            </a:r>
          </a:p>
        </p:txBody>
      </p:sp>
    </p:spTree>
    <p:extLst>
      <p:ext uri="{BB962C8B-B14F-4D97-AF65-F5344CB8AC3E}">
        <p14:creationId xmlns:p14="http://schemas.microsoft.com/office/powerpoint/2010/main" val="125892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6002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1800" b="0" kern="0" dirty="0" smtClean="0">
                <a:solidFill>
                  <a:schemeClr val="bg1"/>
                </a:solidFill>
                <a:latin typeface="Andale Mono"/>
                <a:cs typeface="Andale Mono"/>
              </a:rPr>
              <a:t>visits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chemeClr val="accent2"/>
                </a:solidFill>
                <a:latin typeface="Andale Mono"/>
                <a:cs typeface="Andale Mono"/>
              </a:rPr>
              <a:t>‘/data/visits’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(user,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time</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gVisits</a:t>
            </a:r>
            <a:r>
              <a:rPr lang="en-US" sz="1800" b="0" kern="0" dirty="0" smtClean="0">
                <a:solidFill>
                  <a:schemeClr val="bg1"/>
                </a:solidFill>
                <a:latin typeface="Andale Mono"/>
                <a:cs typeface="Andale Mono"/>
              </a:rPr>
              <a:t> = </a:t>
            </a:r>
            <a:r>
              <a:rPr lang="en-US" sz="1800" b="0" kern="0" dirty="0" smtClean="0">
                <a:solidFill>
                  <a:srgbClr val="F79646"/>
                </a:solidFill>
                <a:latin typeface="Andale Mono"/>
                <a:cs typeface="Andale Mono"/>
              </a:rPr>
              <a:t>group</a:t>
            </a:r>
            <a:r>
              <a:rPr lang="en-US" sz="1800" b="0" kern="0" dirty="0" smtClean="0">
                <a:solidFill>
                  <a:schemeClr val="bg1"/>
                </a:solidFill>
                <a:latin typeface="Andale Mono"/>
                <a:cs typeface="Andale Mono"/>
              </a:rPr>
              <a:t> visits </a:t>
            </a:r>
            <a:r>
              <a:rPr lang="en-US" sz="1800" b="0" kern="0" dirty="0" smtClean="0">
                <a:solidFill>
                  <a:srgbClr val="F79646"/>
                </a:solidFill>
                <a:latin typeface="Andale Mono"/>
                <a:cs typeface="Andale Mono"/>
              </a:rPr>
              <a:t>by</a:t>
            </a:r>
            <a:r>
              <a:rPr lang="en-US" sz="1800" b="0" kern="0" dirty="0" smtClean="0">
                <a:solidFill>
                  <a:schemeClr val="bg1"/>
                </a:solidFill>
                <a:latin typeface="Andale Mono"/>
                <a:cs typeface="Andale Mono"/>
              </a:rPr>
              <a:t> </a:t>
            </a:r>
            <a:r>
              <a:rPr lang="en-US" sz="1800" b="0" kern="0" dirty="0" err="1" smtClean="0">
                <a:solidFill>
                  <a:schemeClr val="bg1"/>
                </a:solidFill>
                <a:latin typeface="Andale Mono"/>
                <a:cs typeface="Andale Mono"/>
              </a:rPr>
              <a:t>url</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smtClean="0">
                <a:solidFill>
                  <a:schemeClr val="bg1"/>
                </a:solidFill>
                <a:latin typeface="Andale Mono"/>
                <a:cs typeface="Andale Mono"/>
              </a:rPr>
              <a:t> =</a:t>
            </a:r>
            <a:r>
              <a:rPr lang="en-US" sz="1800" b="0" kern="0" dirty="0" smtClean="0">
                <a:latin typeface="Andale Mono"/>
                <a:cs typeface="Andale Mono"/>
              </a:rPr>
              <a:t> </a:t>
            </a:r>
            <a:r>
              <a:rPr lang="en-US" sz="1800" b="0" kern="0" dirty="0" err="1">
                <a:solidFill>
                  <a:srgbClr val="F79646"/>
                </a:solidFill>
                <a:latin typeface="Andale Mono"/>
                <a:cs typeface="Andale Mono"/>
              </a:rPr>
              <a:t>foreach</a:t>
            </a:r>
            <a:r>
              <a:rPr lang="en-US" sz="1800" b="0" kern="0" dirty="0">
                <a:latin typeface="Andale Mono"/>
                <a:cs typeface="Andale Mono"/>
              </a:rPr>
              <a:t> </a:t>
            </a:r>
            <a:r>
              <a:rPr lang="en-US" sz="1800" b="0" kern="0" dirty="0" err="1">
                <a:solidFill>
                  <a:schemeClr val="bg1"/>
                </a:solidFill>
                <a:latin typeface="Andale Mono"/>
                <a:cs typeface="Andale Mono"/>
              </a:rPr>
              <a:t>gVisits</a:t>
            </a:r>
            <a:r>
              <a:rPr lang="en-US" sz="1800" b="0" kern="0" dirty="0">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urlInfo</a:t>
            </a:r>
            <a:r>
              <a:rPr lang="en-US" sz="1800" b="0" kern="0" dirty="0" smtClean="0">
                <a:solidFill>
                  <a:schemeClr val="bg1"/>
                </a:solidFill>
                <a:latin typeface="Andale Mono"/>
                <a:cs typeface="Andale Mono"/>
              </a:rPr>
              <a:t>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rgbClr val="C0504D"/>
                </a:solidFill>
                <a:latin typeface="Andale Mono"/>
                <a:cs typeface="Andale Mono"/>
              </a:rPr>
              <a:t>‘/data/</a:t>
            </a:r>
            <a:r>
              <a:rPr lang="en-US" sz="1800" b="0" kern="0" dirty="0" err="1">
                <a:solidFill>
                  <a:srgbClr val="C0504D"/>
                </a:solidFill>
                <a:latin typeface="Andale Mono"/>
                <a:cs typeface="Andale Mono"/>
              </a:rPr>
              <a:t>urlInfo</a:t>
            </a:r>
            <a:r>
              <a:rPr lang="en-US" sz="1800" b="0" kern="0" dirty="0">
                <a:solidFill>
                  <a:srgbClr val="C0504D"/>
                </a:solidFill>
                <a:latin typeface="Andale Mono"/>
                <a:cs typeface="Andale Mono"/>
              </a:rPr>
              <a:t>’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category, </a:t>
            </a:r>
            <a:r>
              <a:rPr lang="en-US" sz="1800" b="0" kern="0" dirty="0" err="1">
                <a:solidFill>
                  <a:schemeClr val="bg1"/>
                </a:solidFill>
                <a:latin typeface="Andale Mono"/>
                <a:cs typeface="Andale Mono"/>
              </a:rPr>
              <a:t>pRank</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smtClean="0">
                <a:solidFill>
                  <a:schemeClr val="bg1"/>
                </a:solidFill>
                <a:latin typeface="Andale Mono"/>
                <a:cs typeface="Andale Mono"/>
              </a:rPr>
              <a:t>= </a:t>
            </a:r>
            <a:r>
              <a:rPr lang="en-US" sz="1800" b="0" kern="0" dirty="0">
                <a:solidFill>
                  <a:srgbClr val="F79646"/>
                </a:solidFill>
                <a:latin typeface="Andale Mono"/>
                <a:cs typeface="Andale Mono"/>
              </a:rPr>
              <a:t>join</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gCategories</a:t>
            </a:r>
            <a:r>
              <a:rPr lang="en-US" sz="1800" b="0" kern="0" dirty="0" smtClean="0">
                <a:solidFill>
                  <a:schemeClr val="bg1"/>
                </a:solidFill>
                <a:latin typeface="Andale Mono"/>
                <a:cs typeface="Andale Mono"/>
              </a:rPr>
              <a:t> </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category;</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 </a:t>
            </a:r>
            <a:r>
              <a:rPr lang="en-US" sz="1800" b="0" kern="0" dirty="0" err="1">
                <a:solidFill>
                  <a:srgbClr val="F79646"/>
                </a:solidFill>
                <a:latin typeface="Andale Mono"/>
                <a:cs typeface="Andale Mono"/>
              </a:rPr>
              <a:t>foreach</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1800" b="0" kern="0" dirty="0">
              <a:latin typeface="Andale Mono"/>
              <a:cs typeface="Andale Mono"/>
            </a:endParaRPr>
          </a:p>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store </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into ‘/data/</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 Script</a:t>
            </a:r>
          </a:p>
        </p:txBody>
      </p:sp>
    </p:spTree>
    <p:extLst>
      <p:ext uri="{BB962C8B-B14F-4D97-AF65-F5344CB8AC3E}">
        <p14:creationId xmlns:p14="http://schemas.microsoft.com/office/powerpoint/2010/main" val="31873482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2" name="Rounded Rectangle 31"/>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3" name="Rounded Rectangle 32"/>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4" name="Rounded Rectangle 33"/>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5" name="Rounded Rectangle 34"/>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7" name="Rounded Rectangle 36"/>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38" name="Rounded Rectangle 37"/>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2" name="Straight Arrow Connector 41"/>
          <p:cNvCxnSpPr>
            <a:cxnSpLocks noChangeShapeType="1"/>
            <a:stCxn id="36" idx="2"/>
            <a:endCxn id="37"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Query Plan</a:t>
            </a:r>
          </a:p>
        </p:txBody>
      </p:sp>
    </p:spTree>
    <p:extLst>
      <p:ext uri="{BB962C8B-B14F-4D97-AF65-F5344CB8AC3E}">
        <p14:creationId xmlns:p14="http://schemas.microsoft.com/office/powerpoint/2010/main" val="29055863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2" name="Straight Arrow Connector 31"/>
          <p:cNvCxnSpPr>
            <a:cxnSpLocks noChangeShapeType="1"/>
            <a:stCxn id="37"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3" name="Straight Arrow Connector 32"/>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4" name="Rounded Rectangle 33"/>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5" name="Rounded Rectangle 34"/>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7" name="Rounded Rectangle 36"/>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8" name="Rounded Rectangle 37"/>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9" name="Rounded Rectangle 38"/>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40" name="Rounded Rectangle 39"/>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1" name="Straight Arrow Connector 40"/>
          <p:cNvCxnSpPr>
            <a:cxnSpLocks noChangeShapeType="1"/>
            <a:stCxn id="38" idx="2"/>
            <a:endCxn id="39"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2" name="Straight Arrow Connector 41"/>
          <p:cNvCxnSpPr>
            <a:cxnSpLocks noChangeShapeType="1"/>
            <a:stCxn id="39" idx="2"/>
            <a:endCxn id="40"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44" name="Rounded Rectangle 43"/>
          <p:cNvSpPr>
            <a:spLocks noChangeArrowheads="1"/>
          </p:cNvSpPr>
          <p:nvPr/>
        </p:nvSpPr>
        <p:spPr bwMode="auto">
          <a:xfrm>
            <a:off x="533400" y="15240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5" name="TextBox 44"/>
          <p:cNvSpPr txBox="1">
            <a:spLocks noChangeArrowheads="1"/>
          </p:cNvSpPr>
          <p:nvPr/>
        </p:nvSpPr>
        <p:spPr bwMode="auto">
          <a:xfrm>
            <a:off x="3081506" y="1535668"/>
            <a:ext cx="65229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1</a:t>
            </a:r>
            <a:endParaRPr lang="en-US" sz="2000" b="0" baseline="-25000" dirty="0">
              <a:solidFill>
                <a:schemeClr val="bg1"/>
              </a:solidFill>
              <a:latin typeface="Gill Sans"/>
              <a:cs typeface="Gill Sans"/>
            </a:endParaRPr>
          </a:p>
        </p:txBody>
      </p:sp>
      <p:sp>
        <p:nvSpPr>
          <p:cNvPr id="46" name="Rounded Rectangle 45"/>
          <p:cNvSpPr>
            <a:spLocks noChangeArrowheads="1"/>
          </p:cNvSpPr>
          <p:nvPr/>
        </p:nvSpPr>
        <p:spPr bwMode="auto">
          <a:xfrm>
            <a:off x="1371600" y="26289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7" name="TextBox 46"/>
          <p:cNvSpPr txBox="1">
            <a:spLocks noChangeArrowheads="1"/>
          </p:cNvSpPr>
          <p:nvPr/>
        </p:nvSpPr>
        <p:spPr bwMode="auto">
          <a:xfrm>
            <a:off x="4106862" y="2602468"/>
            <a:ext cx="1150938"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1</a:t>
            </a:r>
          </a:p>
        </p:txBody>
      </p:sp>
      <p:sp>
        <p:nvSpPr>
          <p:cNvPr id="48" name="Rounded Rectangle 47"/>
          <p:cNvSpPr>
            <a:spLocks noChangeArrowheads="1"/>
          </p:cNvSpPr>
          <p:nvPr/>
        </p:nvSpPr>
        <p:spPr bwMode="auto">
          <a:xfrm>
            <a:off x="5332413" y="27432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9" name="TextBox 48"/>
          <p:cNvSpPr txBox="1">
            <a:spLocks noChangeArrowheads="1"/>
          </p:cNvSpPr>
          <p:nvPr/>
        </p:nvSpPr>
        <p:spPr bwMode="auto">
          <a:xfrm>
            <a:off x="7572375" y="2743200"/>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2</a:t>
            </a:r>
          </a:p>
        </p:txBody>
      </p:sp>
      <p:sp>
        <p:nvSpPr>
          <p:cNvPr id="50" name="Rounded Rectangle 49"/>
          <p:cNvSpPr>
            <a:spLocks noChangeArrowheads="1"/>
          </p:cNvSpPr>
          <p:nvPr/>
        </p:nvSpPr>
        <p:spPr bwMode="auto">
          <a:xfrm>
            <a:off x="4000500" y="44196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1" name="TextBox 50"/>
          <p:cNvSpPr txBox="1">
            <a:spLocks noChangeArrowheads="1"/>
          </p:cNvSpPr>
          <p:nvPr/>
        </p:nvSpPr>
        <p:spPr bwMode="auto">
          <a:xfrm>
            <a:off x="6858000" y="4402693"/>
            <a:ext cx="13271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2</a:t>
            </a:r>
          </a:p>
        </p:txBody>
      </p:sp>
      <p:sp>
        <p:nvSpPr>
          <p:cNvPr id="52" name="Rounded Rectangle 51"/>
          <p:cNvSpPr>
            <a:spLocks noChangeArrowheads="1"/>
          </p:cNvSpPr>
          <p:nvPr/>
        </p:nvSpPr>
        <p:spPr bwMode="auto">
          <a:xfrm>
            <a:off x="4000500" y="48402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3" name="TextBox 52"/>
          <p:cNvSpPr txBox="1">
            <a:spLocks noChangeArrowheads="1"/>
          </p:cNvSpPr>
          <p:nvPr/>
        </p:nvSpPr>
        <p:spPr bwMode="auto">
          <a:xfrm>
            <a:off x="6886575" y="4802743"/>
            <a:ext cx="885825" cy="369332"/>
          </a:xfrm>
          <a:prstGeom prst="rect">
            <a:avLst/>
          </a:prstGeom>
          <a:noFill/>
          <a:ln w="9525">
            <a:noFill/>
            <a:miter lim="800000"/>
            <a:headEnd/>
            <a:tailEnd/>
          </a:ln>
        </p:spPr>
        <p:txBody>
          <a:bodyPr>
            <a:spAutoFit/>
          </a:bodyPr>
          <a:lstStyle/>
          <a:p>
            <a:r>
              <a:rPr lang="en-US" sz="1800" b="0" dirty="0" smtClean="0">
                <a:solidFill>
                  <a:schemeClr val="bg1"/>
                </a:solidFill>
                <a:latin typeface="Gill Sans"/>
                <a:cs typeface="Gill Sans"/>
              </a:rPr>
              <a:t>Map</a:t>
            </a:r>
            <a:r>
              <a:rPr lang="en-US" sz="1800" b="0" baseline="-25000" dirty="0" smtClean="0">
                <a:solidFill>
                  <a:schemeClr val="bg1"/>
                </a:solidFill>
                <a:latin typeface="Gill Sans"/>
                <a:cs typeface="Gill Sans"/>
              </a:rPr>
              <a:t>3</a:t>
            </a:r>
            <a:endParaRPr lang="en-US" sz="2400" b="0" baseline="-25000" dirty="0">
              <a:solidFill>
                <a:schemeClr val="bg1"/>
              </a:solidFill>
              <a:latin typeface="Gill Sans"/>
              <a:cs typeface="Gill Sans"/>
            </a:endParaRPr>
          </a:p>
        </p:txBody>
      </p:sp>
      <p:sp>
        <p:nvSpPr>
          <p:cNvPr id="54" name="Rounded Rectangle 53"/>
          <p:cNvSpPr>
            <a:spLocks noChangeArrowheads="1"/>
          </p:cNvSpPr>
          <p:nvPr/>
        </p:nvSpPr>
        <p:spPr bwMode="auto">
          <a:xfrm>
            <a:off x="3962400" y="52308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5" name="TextBox 54"/>
          <p:cNvSpPr txBox="1">
            <a:spLocks noChangeArrowheads="1"/>
          </p:cNvSpPr>
          <p:nvPr/>
        </p:nvSpPr>
        <p:spPr bwMode="auto">
          <a:xfrm>
            <a:off x="6934200" y="5181600"/>
            <a:ext cx="11747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5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MapReduce Execution</a:t>
            </a:r>
          </a:p>
        </p:txBody>
      </p:sp>
    </p:spTree>
    <p:extLst>
      <p:ext uri="{BB962C8B-B14F-4D97-AF65-F5344CB8AC3E}">
        <p14:creationId xmlns:p14="http://schemas.microsoft.com/office/powerpoint/2010/main" val="2489877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g_Java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263"/>
            <a:ext cx="9144000" cy="4927337"/>
          </a:xfrm>
          <a:prstGeom prst="rect">
            <a:avLst/>
          </a:prstGeom>
        </p:spPr>
      </p:pic>
      <p:sp>
        <p:nvSpPr>
          <p:cNvPr id="4" name="Content Placeholder 2"/>
          <p:cNvSpPr txBox="1">
            <a:spLocks/>
          </p:cNvSpPr>
          <p:nvPr/>
        </p:nvSpPr>
        <p:spPr>
          <a:xfrm>
            <a:off x="152400" y="152400"/>
            <a:ext cx="7162800" cy="2438400"/>
          </a:xfrm>
          <a:prstGeom prst="rect">
            <a:avLst/>
          </a:prstGeom>
        </p:spPr>
        <p:txBody>
          <a:bodyPr/>
          <a:lstStyle/>
          <a:p>
            <a:pPr marL="342900" indent="-342900">
              <a:lnSpc>
                <a:spcPct val="70000"/>
              </a:lnSpc>
              <a:spcBef>
                <a:spcPct val="25000"/>
              </a:spcBef>
              <a:spcAft>
                <a:spcPct val="25000"/>
              </a:spcAft>
              <a:buClr>
                <a:srgbClr val="5675A9"/>
              </a:buClr>
              <a:buSzPct val="75000"/>
              <a:buFont typeface="Arial" charset="0"/>
              <a:buNone/>
              <a:defRPr/>
            </a:pPr>
            <a:r>
              <a:rPr lang="en-US" sz="1400" b="0" kern="0" dirty="0" smtClean="0">
                <a:solidFill>
                  <a:schemeClr val="bg1"/>
                </a:solidFill>
                <a:latin typeface="Andale Mono"/>
                <a:cs typeface="Andale Mono"/>
              </a:rPr>
              <a:t>visits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chemeClr val="accent2"/>
                </a:solidFill>
                <a:latin typeface="Andale Mono"/>
                <a:cs typeface="Andale Mono"/>
              </a:rPr>
              <a:t>‘/data/visits’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(user,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time</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gVisits</a:t>
            </a:r>
            <a:r>
              <a:rPr lang="en-US" sz="1400" b="0" kern="0" dirty="0" smtClean="0">
                <a:solidFill>
                  <a:schemeClr val="bg1"/>
                </a:solidFill>
                <a:latin typeface="Andale Mono"/>
                <a:cs typeface="Andale Mono"/>
              </a:rPr>
              <a:t> = </a:t>
            </a:r>
            <a:r>
              <a:rPr lang="en-US" sz="1400" b="0" kern="0" dirty="0" smtClean="0">
                <a:solidFill>
                  <a:srgbClr val="F79646"/>
                </a:solidFill>
                <a:latin typeface="Andale Mono"/>
                <a:cs typeface="Andale Mono"/>
              </a:rPr>
              <a:t>group</a:t>
            </a:r>
            <a:r>
              <a:rPr lang="en-US" sz="1400" b="0" kern="0" dirty="0" smtClean="0">
                <a:solidFill>
                  <a:schemeClr val="bg1"/>
                </a:solidFill>
                <a:latin typeface="Andale Mono"/>
                <a:cs typeface="Andale Mono"/>
              </a:rPr>
              <a:t> visits </a:t>
            </a:r>
            <a:r>
              <a:rPr lang="en-US" sz="1400" b="0" kern="0" dirty="0" smtClean="0">
                <a:solidFill>
                  <a:srgbClr val="F79646"/>
                </a:solidFill>
                <a:latin typeface="Andale Mono"/>
                <a:cs typeface="Andale Mono"/>
              </a:rPr>
              <a:t>by</a:t>
            </a:r>
            <a:r>
              <a:rPr lang="en-US" sz="1400" b="0" kern="0" dirty="0" smtClean="0">
                <a:solidFill>
                  <a:schemeClr val="bg1"/>
                </a:solidFill>
                <a:latin typeface="Andale Mono"/>
                <a:cs typeface="Andale Mono"/>
              </a:rPr>
              <a:t> </a:t>
            </a:r>
            <a:r>
              <a:rPr lang="en-US" sz="1400" b="0" kern="0" dirty="0" err="1" smtClean="0">
                <a:solidFill>
                  <a:schemeClr val="bg1"/>
                </a:solidFill>
                <a:latin typeface="Andale Mono"/>
                <a:cs typeface="Andale Mono"/>
              </a:rPr>
              <a:t>url</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smtClean="0">
                <a:solidFill>
                  <a:schemeClr val="bg1"/>
                </a:solidFill>
                <a:latin typeface="Andale Mono"/>
                <a:cs typeface="Andale Mono"/>
              </a:rPr>
              <a:t> =</a:t>
            </a:r>
            <a:r>
              <a:rPr lang="en-US" sz="1400" b="0" kern="0" dirty="0" smtClean="0">
                <a:latin typeface="Andale Mono"/>
                <a:cs typeface="Andale Mono"/>
              </a:rPr>
              <a:t> </a:t>
            </a:r>
            <a:r>
              <a:rPr lang="en-US" sz="1400" b="0" kern="0" dirty="0" err="1">
                <a:solidFill>
                  <a:srgbClr val="F79646"/>
                </a:solidFill>
                <a:latin typeface="Andale Mono"/>
                <a:cs typeface="Andale Mono"/>
              </a:rPr>
              <a:t>foreach</a:t>
            </a:r>
            <a:r>
              <a:rPr lang="en-US" sz="1400" b="0" kern="0" dirty="0">
                <a:latin typeface="Andale Mono"/>
                <a:cs typeface="Andale Mono"/>
              </a:rPr>
              <a:t> </a:t>
            </a:r>
            <a:r>
              <a:rPr lang="en-US" sz="1400" b="0" kern="0" dirty="0" err="1">
                <a:solidFill>
                  <a:schemeClr val="bg1"/>
                </a:solidFill>
                <a:latin typeface="Andale Mono"/>
                <a:cs typeface="Andale Mono"/>
              </a:rPr>
              <a:t>gVisits</a:t>
            </a:r>
            <a:r>
              <a:rPr lang="en-US" sz="1400" b="0" kern="0" dirty="0">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count(visits);</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urlInfo</a:t>
            </a:r>
            <a:r>
              <a:rPr lang="en-US" sz="1400" b="0" kern="0" dirty="0" smtClean="0">
                <a:solidFill>
                  <a:schemeClr val="bg1"/>
                </a:solidFill>
                <a:latin typeface="Andale Mono"/>
                <a:cs typeface="Andale Mono"/>
              </a:rPr>
              <a:t>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rgbClr val="C0504D"/>
                </a:solidFill>
                <a:latin typeface="Andale Mono"/>
                <a:cs typeface="Andale Mono"/>
              </a:rPr>
              <a:t>‘/data/</a:t>
            </a:r>
            <a:r>
              <a:rPr lang="en-US" sz="1400" b="0" kern="0" dirty="0" err="1">
                <a:solidFill>
                  <a:srgbClr val="C0504D"/>
                </a:solidFill>
                <a:latin typeface="Andale Mono"/>
                <a:cs typeface="Andale Mono"/>
              </a:rPr>
              <a:t>urlInfo</a:t>
            </a:r>
            <a:r>
              <a:rPr lang="en-US" sz="1400" b="0" kern="0" dirty="0">
                <a:solidFill>
                  <a:srgbClr val="C0504D"/>
                </a:solidFill>
                <a:latin typeface="Andale Mono"/>
                <a:cs typeface="Andale Mono"/>
              </a:rPr>
              <a:t>’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category, </a:t>
            </a:r>
            <a:r>
              <a:rPr lang="en-US" sz="1400" b="0" kern="0" dirty="0" err="1">
                <a:solidFill>
                  <a:schemeClr val="bg1"/>
                </a:solidFill>
                <a:latin typeface="Andale Mono"/>
                <a:cs typeface="Andale Mono"/>
              </a:rPr>
              <a:t>pRank</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smtClean="0">
                <a:solidFill>
                  <a:schemeClr val="bg1"/>
                </a:solidFill>
                <a:latin typeface="Andale Mono"/>
                <a:cs typeface="Andale Mono"/>
              </a:rPr>
              <a:t>= </a:t>
            </a:r>
            <a:r>
              <a:rPr lang="en-US" sz="1400" b="0" kern="0" dirty="0">
                <a:solidFill>
                  <a:srgbClr val="F79646"/>
                </a:solidFill>
                <a:latin typeface="Andale Mono"/>
                <a:cs typeface="Andale Mono"/>
              </a:rPr>
              <a:t>join</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gCategories</a:t>
            </a:r>
            <a:r>
              <a:rPr lang="en-US" sz="1400" b="0" kern="0" dirty="0" smtClean="0">
                <a:solidFill>
                  <a:schemeClr val="bg1"/>
                </a:solidFill>
                <a:latin typeface="Andale Mono"/>
                <a:cs typeface="Andale Mono"/>
              </a:rPr>
              <a:t> </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category;</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 </a:t>
            </a:r>
            <a:r>
              <a:rPr lang="en-US" sz="1400" b="0" kern="0" dirty="0" err="1">
                <a:solidFill>
                  <a:srgbClr val="F79646"/>
                </a:solidFill>
                <a:latin typeface="Andale Mono"/>
                <a:cs typeface="Andale Mono"/>
              </a:rPr>
              <a:t>foreach</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top(visitCounts,10);</a:t>
            </a:r>
          </a:p>
          <a:p>
            <a:pPr marL="342900" indent="-342900">
              <a:lnSpc>
                <a:spcPct val="70000"/>
              </a:lnSpc>
              <a:spcBef>
                <a:spcPct val="25000"/>
              </a:spcBef>
              <a:spcAft>
                <a:spcPct val="25000"/>
              </a:spcAft>
              <a:buClr>
                <a:srgbClr val="5675A9"/>
              </a:buClr>
              <a:buSzPct val="75000"/>
              <a:buFont typeface="Arial" charset="0"/>
              <a:buNone/>
              <a:defRPr/>
            </a:pPr>
            <a:endParaRPr lang="en-US" sz="1400" b="0" kern="0" dirty="0">
              <a:latin typeface="Andale Mono"/>
              <a:cs typeface="Andale Mono"/>
            </a:endParaRPr>
          </a:p>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store </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into ‘/data/</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a:t>
            </a:r>
          </a:p>
        </p:txBody>
      </p:sp>
      <p:sp>
        <p:nvSpPr>
          <p:cNvPr id="6" name="TextBox 5"/>
          <p:cNvSpPr txBox="1"/>
          <p:nvPr/>
        </p:nvSpPr>
        <p:spPr>
          <a:xfrm rot="21205006">
            <a:off x="6428590" y="631116"/>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This?</a:t>
            </a:r>
          </a:p>
        </p:txBody>
      </p:sp>
      <p:sp>
        <p:nvSpPr>
          <p:cNvPr id="7" name="TextBox 6"/>
          <p:cNvSpPr txBox="1"/>
          <p:nvPr/>
        </p:nvSpPr>
        <p:spPr>
          <a:xfrm rot="21205006">
            <a:off x="1627991" y="2688517"/>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Or this?</a:t>
            </a:r>
          </a:p>
        </p:txBody>
      </p:sp>
    </p:spTree>
    <p:extLst>
      <p:ext uri="{BB962C8B-B14F-4D97-AF65-F5344CB8AC3E}">
        <p14:creationId xmlns:p14="http://schemas.microsoft.com/office/powerpoint/2010/main" val="1724803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But isn’t</a:t>
            </a:r>
            <a:r>
              <a:rPr lang="en-US" sz="3600" b="0" kern="0" dirty="0">
                <a:solidFill>
                  <a:srgbClr val="000000"/>
                </a:solidFill>
                <a:latin typeface="Gill Sans"/>
                <a:ea typeface="+mj-ea"/>
                <a:cs typeface="Gill Sans"/>
              </a:rPr>
              <a:t> </a:t>
            </a:r>
            <a:r>
              <a:rPr lang="en-US" sz="3600" b="0" kern="0" dirty="0" smtClean="0">
                <a:solidFill>
                  <a:srgbClr val="000000"/>
                </a:solidFill>
                <a:latin typeface="Gill Sans"/>
                <a:ea typeface="+mj-ea"/>
                <a:cs typeface="Gill Sans"/>
              </a:rPr>
              <a:t>Pig slower?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18129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Sure, but c can be slower than assembly too…</a:t>
            </a:r>
          </a:p>
        </p:txBody>
      </p:sp>
      <p:pic>
        <p:nvPicPr>
          <p:cNvPr id="7" name="Picture 6" descr="pig-in-overalls-big.gif"/>
          <p:cNvPicPr>
            <a:picLocks noChangeAspect="1"/>
          </p:cNvPicPr>
          <p:nvPr/>
        </p:nvPicPr>
        <p:blipFill>
          <a:blip r:embed="rId2" cstate="print"/>
          <a:stretch>
            <a:fillRect/>
          </a:stretch>
        </p:blipFill>
        <p:spPr>
          <a:xfrm>
            <a:off x="7505594" y="4800600"/>
            <a:ext cx="1181206" cy="1752600"/>
          </a:xfrm>
          <a:prstGeom prst="rect">
            <a:avLst/>
          </a:prstGeom>
        </p:spPr>
      </p:pic>
    </p:spTree>
    <p:extLst>
      <p:ext uri="{BB962C8B-B14F-4D97-AF65-F5344CB8AC3E}">
        <p14:creationId xmlns:p14="http://schemas.microsoft.com/office/powerpoint/2010/main" val="2697409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Basics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Data model</a:t>
            </a:r>
            <a:endParaRPr lang="en-US" sz="2400" b="0" kern="0" dirty="0">
              <a:solidFill>
                <a:srgbClr val="000000"/>
              </a:solidFill>
              <a:latin typeface="Gill Sans"/>
              <a:cs typeface="Gill Sans"/>
            </a:endParaRPr>
          </a:p>
        </p:txBody>
      </p:sp>
      <p:sp>
        <p:nvSpPr>
          <p:cNvPr id="6" name="TextBox 5"/>
          <p:cNvSpPr txBox="1"/>
          <p:nvPr/>
        </p:nvSpPr>
        <p:spPr>
          <a:xfrm>
            <a:off x="0" y="2971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atoms</a:t>
            </a:r>
          </a:p>
          <a:p>
            <a:pPr lvl="0" algn="ctr">
              <a:defRPr/>
            </a:pPr>
            <a:r>
              <a:rPr lang="en-US" sz="2000" b="0" kern="0" dirty="0">
                <a:solidFill>
                  <a:srgbClr val="0070C0"/>
                </a:solidFill>
                <a:latin typeface="Gill Sans"/>
                <a:cs typeface="Gill Sans"/>
              </a:rPr>
              <a:t>tuples</a:t>
            </a:r>
          </a:p>
          <a:p>
            <a:pPr lvl="0" algn="ctr">
              <a:defRPr/>
            </a:pPr>
            <a:r>
              <a:rPr lang="en-US" sz="2000" b="0" kern="0" dirty="0">
                <a:solidFill>
                  <a:srgbClr val="0070C0"/>
                </a:solidFill>
                <a:latin typeface="Gill Sans"/>
                <a:cs typeface="Gill Sans"/>
              </a:rPr>
              <a:t>bags</a:t>
            </a:r>
          </a:p>
          <a:p>
            <a:pPr lvl="0" algn="ctr">
              <a:defRPr/>
            </a:pPr>
            <a:r>
              <a:rPr lang="en-US" sz="2000" b="0" kern="0" dirty="0">
                <a:solidFill>
                  <a:srgbClr val="0070C0"/>
                </a:solidFill>
                <a:latin typeface="Gill Sans"/>
                <a:cs typeface="Gill Sans"/>
              </a:rPr>
              <a:t>maps</a:t>
            </a:r>
          </a:p>
          <a:p>
            <a:pPr lvl="0" algn="ctr">
              <a:defRPr/>
            </a:pPr>
            <a:r>
              <a:rPr lang="en-US" sz="2000" b="0" kern="0" dirty="0" err="1">
                <a:solidFill>
                  <a:srgbClr val="0070C0"/>
                </a:solidFill>
                <a:latin typeface="Gill Sans"/>
                <a:cs typeface="Gill Sans"/>
              </a:rPr>
              <a:t>json</a:t>
            </a:r>
            <a:endParaRPr lang="en-US" sz="2000" b="0" kern="0" dirty="0">
              <a:solidFill>
                <a:srgbClr val="0070C0"/>
              </a:solidFill>
              <a:latin typeface="Gill Sans"/>
              <a:cs typeface="Gill Sans"/>
            </a:endParaRPr>
          </a:p>
        </p:txBody>
      </p:sp>
      <p:sp>
        <p:nvSpPr>
          <p:cNvPr id="7" name="TextBox 6"/>
          <p:cNvSpPr txBox="1"/>
          <p:nvPr/>
        </p:nvSpPr>
        <p:spPr>
          <a:xfrm>
            <a:off x="0" y="11385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Sequence of statements manipulating relations (aliases)</a:t>
            </a:r>
          </a:p>
        </p:txBody>
      </p:sp>
    </p:spTree>
    <p:extLst>
      <p:ext uri="{BB962C8B-B14F-4D97-AF65-F5344CB8AC3E}">
        <p14:creationId xmlns:p14="http://schemas.microsoft.com/office/powerpoint/2010/main" val="160600439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Common Operations</a:t>
            </a: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LOAD: load data (from HDFS)</a:t>
            </a:r>
          </a:p>
        </p:txBody>
      </p:sp>
      <p:sp>
        <p:nvSpPr>
          <p:cNvPr id="8" name="TextBox 7"/>
          <p:cNvSpPr txBox="1"/>
          <p:nvPr/>
        </p:nvSpPr>
        <p:spPr>
          <a:xfrm>
            <a:off x="0" y="2667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FOREACH … GENERATE: per tuple processing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FILTER: discard unwanted tuples</a:t>
            </a:r>
          </a:p>
        </p:txBody>
      </p:sp>
      <p:sp>
        <p:nvSpPr>
          <p:cNvPr id="10" name="TextBox 9"/>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GROUP/COGROUP: group tuples</a:t>
            </a:r>
          </a:p>
        </p:txBody>
      </p:sp>
      <p:sp>
        <p:nvSpPr>
          <p:cNvPr id="11" name="TextBox 10"/>
          <p:cNvSpPr txBox="1"/>
          <p:nvPr/>
        </p:nvSpPr>
        <p:spPr>
          <a:xfrm>
            <a:off x="0" y="4038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JOIN: relational join</a:t>
            </a:r>
          </a:p>
        </p:txBody>
      </p:sp>
      <p:sp>
        <p:nvSpPr>
          <p:cNvPr id="12" name="TextBox 11"/>
          <p:cNvSpPr txBox="1"/>
          <p:nvPr/>
        </p:nvSpPr>
        <p:spPr>
          <a:xfrm>
            <a:off x="0" y="4495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STORE: store data (to HDFS)</a:t>
            </a:r>
          </a:p>
        </p:txBody>
      </p:sp>
      <p:sp>
        <p:nvSpPr>
          <p:cNvPr id="4" name="Title 1"/>
          <p:cNvSpPr txBox="1">
            <a:spLocks/>
          </p:cNvSpPr>
          <p:nvPr/>
        </p:nvSpPr>
        <p:spPr>
          <a:xfrm rot="21298744">
            <a:off x="6449913" y="2960975"/>
            <a:ext cx="152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“map”</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
        <p:nvSpPr>
          <p:cNvPr id="5" name="Title 1"/>
          <p:cNvSpPr txBox="1">
            <a:spLocks/>
          </p:cNvSpPr>
          <p:nvPr/>
        </p:nvSpPr>
        <p:spPr>
          <a:xfrm rot="700169">
            <a:off x="1419136" y="3761503"/>
            <a:ext cx="1806779"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“reduce”</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Tree>
    <p:extLst>
      <p:ext uri="{BB962C8B-B14F-4D97-AF65-F5344CB8AC3E}">
        <p14:creationId xmlns:p14="http://schemas.microsoft.com/office/powerpoint/2010/main" val="3692362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(The Scream)</a:t>
            </a:r>
            <a:endParaRPr lang="en-US" sz="1000" b="0" dirty="0">
              <a:solidFill>
                <a:srgbClr val="FFFFFF"/>
              </a:solidFill>
            </a:endParaRPr>
          </a:p>
        </p:txBody>
      </p:sp>
    </p:spTree>
    <p:extLst>
      <p:ext uri="{BB962C8B-B14F-4D97-AF65-F5344CB8AC3E}">
        <p14:creationId xmlns:p14="http://schemas.microsoft.com/office/powerpoint/2010/main" val="301306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2284274"/>
            <a:ext cx="1676400" cy="1754326"/>
          </a:xfrm>
          <a:prstGeom prst="rect">
            <a:avLst/>
          </a:prstGeom>
          <a:noFill/>
          <a:ln>
            <a:noFill/>
          </a:ln>
        </p:spPr>
        <p:txBody>
          <a:bodyPr wrap="square" rtlCol="0">
            <a:spAutoFit/>
          </a:bodyPr>
          <a:lstStyle/>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838200" y="1827074"/>
            <a:ext cx="78486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A = LOAD '</a:t>
            </a:r>
            <a:r>
              <a:rPr lang="en-US" sz="1800" b="0" dirty="0" err="1" smtClean="0">
                <a:solidFill>
                  <a:schemeClr val="bg1"/>
                </a:solidFill>
                <a:latin typeface="Andale Mono"/>
                <a:cs typeface="Andale Mono"/>
              </a:rPr>
              <a:t>myfile.txt</a:t>
            </a:r>
            <a:r>
              <a:rPr lang="en-US" sz="1800" b="0" dirty="0" smtClean="0">
                <a:solidFill>
                  <a:schemeClr val="bg1"/>
                </a:solidFill>
                <a:latin typeface="Andale Mono"/>
                <a:cs typeface="Andale Mono"/>
              </a:rPr>
              <a:t>’ AS </a:t>
            </a:r>
            <a:r>
              <a:rPr lang="en-US" sz="1800" b="0" dirty="0">
                <a:solidFill>
                  <a:schemeClr val="bg1"/>
                </a:solidFill>
                <a:latin typeface="Andale Mono"/>
                <a:cs typeface="Andale Mono"/>
              </a:rPr>
              <a:t>(</a:t>
            </a:r>
            <a:r>
              <a:rPr lang="en-US" sz="1800" b="0" dirty="0" smtClean="0">
                <a:solidFill>
                  <a:schemeClr val="bg1"/>
                </a:solidFill>
                <a:latin typeface="Andale Mono"/>
                <a:cs typeface="Andale Mono"/>
              </a:rPr>
              <a:t>f1: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f2: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f3: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a:t>
            </a:r>
          </a:p>
        </p:txBody>
      </p:sp>
      <p:sp>
        <p:nvSpPr>
          <p:cNvPr id="6" name="TextBox 5"/>
          <p:cNvSpPr txBox="1"/>
          <p:nvPr/>
        </p:nvSpPr>
        <p:spPr>
          <a:xfrm>
            <a:off x="838200" y="4355068"/>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GROUP A BY f1;</a:t>
            </a:r>
          </a:p>
        </p:txBody>
      </p:sp>
      <p:sp>
        <p:nvSpPr>
          <p:cNvPr id="7" name="TextBox 6"/>
          <p:cNvSpPr txBox="1"/>
          <p:nvPr/>
        </p:nvSpPr>
        <p:spPr>
          <a:xfrm>
            <a:off x="1219200" y="4819471"/>
            <a:ext cx="6248400" cy="1200329"/>
          </a:xfrm>
          <a:prstGeom prst="rect">
            <a:avLst/>
          </a:prstGeom>
          <a:noFill/>
          <a:ln>
            <a:noFill/>
          </a:ln>
        </p:spPr>
        <p:txBody>
          <a:bodyPr wrap="square" rtlCol="0">
            <a:spAutoFit/>
          </a:bodyPr>
          <a:lstStyle/>
          <a:p>
            <a:r>
              <a:rPr lang="en-US" sz="1800" b="0" dirty="0">
                <a:solidFill>
                  <a:schemeClr val="bg1"/>
                </a:solidFill>
                <a:latin typeface="Andale Mono"/>
                <a:cs typeface="Andale Mono"/>
              </a:rPr>
              <a:t>(1, {(1, 2, 3)})</a:t>
            </a:r>
          </a:p>
          <a:p>
            <a:r>
              <a:rPr lang="en-US" sz="1800" b="0" dirty="0">
                <a:solidFill>
                  <a:schemeClr val="bg1"/>
                </a:solidFill>
                <a:latin typeface="Andale Mono"/>
                <a:cs typeface="Andale Mono"/>
              </a:rPr>
              <a:t>(4, {(4, 2, 1), (4, 3, 3)})</a:t>
            </a:r>
          </a:p>
          <a:p>
            <a:r>
              <a:rPr lang="en-US" sz="1800" b="0" dirty="0">
                <a:solidFill>
                  <a:schemeClr val="bg1"/>
                </a:solidFill>
                <a:latin typeface="Andale Mono"/>
                <a:cs typeface="Andale Mono"/>
              </a:rPr>
              <a:t>(7, {(7, 2, 5)})</a:t>
            </a:r>
          </a:p>
          <a:p>
            <a:r>
              <a:rPr lang="en-US" sz="1800" b="0" dirty="0">
                <a:solidFill>
                  <a:schemeClr val="bg1"/>
                </a:solidFill>
                <a:latin typeface="Andale Mono"/>
                <a:cs typeface="Andale Mono"/>
              </a:rPr>
              <a:t>(8, {(8, 3, 4), </a:t>
            </a:r>
            <a:r>
              <a:rPr lang="en-US" sz="1800" b="0" dirty="0" smtClean="0">
                <a:solidFill>
                  <a:schemeClr val="bg1"/>
                </a:solidFill>
                <a:latin typeface="Andale Mono"/>
                <a:cs typeface="Andale Mono"/>
              </a:rPr>
              <a:t>(8</a:t>
            </a:r>
            <a:r>
              <a:rPr lang="en-US" sz="1800" b="0" dirty="0">
                <a:solidFill>
                  <a:schemeClr val="bg1"/>
                </a:solidFill>
                <a:latin typeface="Andale Mono"/>
                <a:cs typeface="Andale Mono"/>
              </a:rPr>
              <a:t>, 4, 3)})</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83467117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COGROUP 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80776"/>
            <a:ext cx="6248400" cy="1477328"/>
          </a:xfrm>
          <a:prstGeom prst="rect">
            <a:avLst/>
          </a:prstGeom>
          <a:noFill/>
          <a:ln>
            <a:noFill/>
          </a:ln>
        </p:spPr>
        <p:txBody>
          <a:bodyPr wrap="square" rtlCol="0">
            <a:spAutoFit/>
          </a:bodyPr>
          <a:lstStyle/>
          <a:p>
            <a:r>
              <a:rPr lang="en-US" sz="1800" b="0" dirty="0">
                <a:solidFill>
                  <a:schemeClr val="bg1"/>
                </a:solidFill>
                <a:latin typeface="Andale Mono"/>
                <a:cs typeface="Andale Mono"/>
              </a:rPr>
              <a:t>(1, {(1, 2, 3)}, {(1, 3)})</a:t>
            </a:r>
          </a:p>
          <a:p>
            <a:r>
              <a:rPr lang="en-US" sz="1800" b="0" dirty="0">
                <a:solidFill>
                  <a:schemeClr val="bg1"/>
                </a:solidFill>
                <a:latin typeface="Andale Mono"/>
                <a:cs typeface="Andale Mono"/>
              </a:rPr>
              <a:t>(2, {}, {(2, 4), (2, 7), (2, 9)})</a:t>
            </a:r>
          </a:p>
          <a:p>
            <a:r>
              <a:rPr lang="en-US" sz="1800" b="0" dirty="0">
                <a:solidFill>
                  <a:schemeClr val="bg1"/>
                </a:solidFill>
                <a:latin typeface="Andale Mono"/>
                <a:cs typeface="Andale Mono"/>
              </a:rPr>
              <a:t>(4, {(4, 2, 1), (4, 3, 3)}, {(4, 6),(4, 9)})</a:t>
            </a:r>
          </a:p>
          <a:p>
            <a:r>
              <a:rPr lang="en-US" sz="1800" b="0" dirty="0">
                <a:solidFill>
                  <a:schemeClr val="bg1"/>
                </a:solidFill>
                <a:latin typeface="Andale Mono"/>
                <a:cs typeface="Andale Mono"/>
              </a:rPr>
              <a:t>(7, {(7, 2, 5)}, {})</a:t>
            </a:r>
          </a:p>
          <a:p>
            <a:r>
              <a:rPr lang="en-US" sz="1800" b="0" dirty="0">
                <a:solidFill>
                  <a:schemeClr val="bg1"/>
                </a:solidFill>
                <a:latin typeface="Andale Mono"/>
                <a:cs typeface="Andale Mono"/>
              </a:rPr>
              <a:t>(8, {(8, 3, 4), (8, 4, 3)}, {(8, 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COGROUPing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0371436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a:t>
            </a:r>
            <a:r>
              <a:rPr lang="en-US" sz="1800" b="0" dirty="0" smtClean="0">
                <a:solidFill>
                  <a:schemeClr val="bg1"/>
                </a:solidFill>
                <a:latin typeface="Andale Mono"/>
                <a:cs typeface="Andale Mono"/>
              </a:rPr>
              <a:t>JOIN </a:t>
            </a:r>
            <a:r>
              <a:rPr lang="en-US" sz="1800" b="0" dirty="0">
                <a:solidFill>
                  <a:schemeClr val="bg1"/>
                </a:solidFill>
                <a:latin typeface="Andale Mono"/>
                <a:cs typeface="Andale Mono"/>
              </a:rPr>
              <a:t>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75632"/>
            <a:ext cx="6248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(1,2,3,1,3)</a:t>
            </a:r>
          </a:p>
          <a:p>
            <a:r>
              <a:rPr lang="en-US" sz="1800" b="0" dirty="0">
                <a:solidFill>
                  <a:schemeClr val="bg1"/>
                </a:solidFill>
                <a:latin typeface="Andale Mono"/>
                <a:cs typeface="Andale Mono"/>
              </a:rPr>
              <a:t>(4,2,1,4,6)</a:t>
            </a:r>
          </a:p>
          <a:p>
            <a:r>
              <a:rPr lang="en-US" sz="1800" b="0" dirty="0">
                <a:solidFill>
                  <a:schemeClr val="bg1"/>
                </a:solidFill>
                <a:latin typeface="Andale Mono"/>
                <a:cs typeface="Andale Mono"/>
              </a:rPr>
              <a:t>(4,3,3,4,6)</a:t>
            </a:r>
          </a:p>
          <a:p>
            <a:r>
              <a:rPr lang="en-US" sz="1800" b="0" dirty="0">
                <a:solidFill>
                  <a:schemeClr val="bg1"/>
                </a:solidFill>
                <a:latin typeface="Andale Mono"/>
                <a:cs typeface="Andale Mono"/>
              </a:rPr>
              <a:t>(4,2,1,4,9)</a:t>
            </a:r>
          </a:p>
          <a:p>
            <a:r>
              <a:rPr lang="en-US" sz="1800" b="0" dirty="0">
                <a:solidFill>
                  <a:schemeClr val="bg1"/>
                </a:solidFill>
                <a:latin typeface="Andale Mono"/>
                <a:cs typeface="Andale Mono"/>
              </a:rPr>
              <a:t>(4,3,3,4,9)</a:t>
            </a:r>
          </a:p>
          <a:p>
            <a:r>
              <a:rPr lang="en-US" sz="1800" b="0" dirty="0">
                <a:solidFill>
                  <a:schemeClr val="bg1"/>
                </a:solidFill>
                <a:latin typeface="Andale Mono"/>
                <a:cs typeface="Andale Mono"/>
              </a:rPr>
              <a:t>(8,3,4,8,9)</a:t>
            </a:r>
          </a:p>
          <a:p>
            <a:r>
              <a:rPr lang="en-US" sz="1800" b="0" dirty="0">
                <a:solidFill>
                  <a:schemeClr val="bg1"/>
                </a:solidFill>
                <a:latin typeface="Andale Mono"/>
                <a:cs typeface="Andale Mono"/>
              </a:rPr>
              <a:t>(8,4,3,8,9)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JOINing</a:t>
            </a:r>
            <a:endParaRPr lang="en-US" sz="3600" b="0" kern="0" dirty="0">
              <a:solidFill>
                <a:srgbClr val="000000"/>
              </a:solidFill>
              <a:latin typeface="Gill Sans"/>
              <a:cs typeface="Gill Sans"/>
            </a:endParaRPr>
          </a:p>
        </p:txBody>
      </p:sp>
      <p:sp>
        <p:nvSpPr>
          <p:cNvPr id="9" name="TextBox 8"/>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10" name="TextBox 9"/>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Tree>
    <p:extLst>
      <p:ext uri="{BB962C8B-B14F-4D97-AF65-F5344CB8AC3E}">
        <p14:creationId xmlns:p14="http://schemas.microsoft.com/office/powerpoint/2010/main" val="181359504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UDFs</a:t>
            </a:r>
          </a:p>
        </p:txBody>
      </p:sp>
      <p:sp>
        <p:nvSpPr>
          <p:cNvPr id="5" name="TextBox 4"/>
          <p:cNvSpPr txBox="1"/>
          <p:nvPr/>
        </p:nvSpPr>
        <p:spPr>
          <a:xfrm>
            <a:off x="0" y="1828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User-defined functions:</a:t>
            </a:r>
          </a:p>
        </p:txBody>
      </p:sp>
      <p:sp>
        <p:nvSpPr>
          <p:cNvPr id="6" name="TextBox 5"/>
          <p:cNvSpPr txBox="1"/>
          <p:nvPr/>
        </p:nvSpPr>
        <p:spPr>
          <a:xfrm>
            <a:off x="0" y="2209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Java</a:t>
            </a:r>
          </a:p>
          <a:p>
            <a:pPr lvl="0" algn="ctr">
              <a:defRPr/>
            </a:pPr>
            <a:r>
              <a:rPr lang="en-US" sz="2000" b="0" kern="0" dirty="0">
                <a:solidFill>
                  <a:srgbClr val="0070C0"/>
                </a:solidFill>
                <a:latin typeface="Gill Sans"/>
                <a:cs typeface="Gill Sans"/>
              </a:rPr>
              <a:t>Python</a:t>
            </a:r>
          </a:p>
          <a:p>
            <a:pPr lvl="0" algn="ctr">
              <a:defRPr/>
            </a:pPr>
            <a:r>
              <a:rPr lang="en-US" sz="2000" b="0" kern="0" dirty="0">
                <a:solidFill>
                  <a:srgbClr val="0070C0"/>
                </a:solidFill>
                <a:latin typeface="Gill Sans"/>
                <a:cs typeface="Gill Sans"/>
              </a:rPr>
              <a:t>JavaScript</a:t>
            </a:r>
          </a:p>
          <a:p>
            <a:pPr lvl="0" algn="ctr">
              <a:defRPr/>
            </a:pPr>
            <a:r>
              <a:rPr lang="en-US" sz="2000" b="0" kern="0" dirty="0">
                <a:solidFill>
                  <a:srgbClr val="0070C0"/>
                </a:solidFill>
                <a:latin typeface="Gill Sans"/>
                <a:cs typeface="Gill Sans"/>
              </a:rPr>
              <a:t>Ruby</a:t>
            </a:r>
          </a:p>
          <a:p>
            <a:pPr lvl="0" algn="ctr">
              <a:defRPr/>
            </a:pPr>
            <a:r>
              <a:rPr lang="en-US" sz="2000" b="0" kern="0" dirty="0">
                <a:solidFill>
                  <a:srgbClr val="0070C0"/>
                </a:solidFill>
                <a:latin typeface="Gill Sans"/>
                <a:cs typeface="Gill Sans"/>
              </a:rPr>
              <a:t>…</a:t>
            </a:r>
          </a:p>
        </p:txBody>
      </p:sp>
      <p:sp>
        <p:nvSpPr>
          <p:cNvPr id="7" name="TextBox 6"/>
          <p:cNvSpPr txBox="1"/>
          <p:nvPr/>
        </p:nvSpPr>
        <p:spPr>
          <a:xfrm>
            <a:off x="0" y="40927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UDFs make Pig arbitrarily extensible</a:t>
            </a:r>
          </a:p>
        </p:txBody>
      </p:sp>
      <p:sp>
        <p:nvSpPr>
          <p:cNvPr id="8" name="TextBox 7"/>
          <p:cNvSpPr txBox="1"/>
          <p:nvPr/>
        </p:nvSpPr>
        <p:spPr>
          <a:xfrm>
            <a:off x="0" y="44737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Express “core” computations in UDFs</a:t>
            </a:r>
          </a:p>
          <a:p>
            <a:pPr lvl="0" algn="ctr">
              <a:defRPr/>
            </a:pPr>
            <a:r>
              <a:rPr lang="en-US" sz="2000" b="0" kern="0" dirty="0">
                <a:solidFill>
                  <a:srgbClr val="0070C0"/>
                </a:solidFill>
                <a:latin typeface="Gill Sans"/>
                <a:cs typeface="Gill Sans"/>
              </a:rPr>
              <a:t>Take advantage of Pig as glue code for scale-out plumbing</a:t>
            </a:r>
          </a:p>
        </p:txBody>
      </p:sp>
    </p:spTree>
    <p:extLst>
      <p:ext uri="{BB962C8B-B14F-4D97-AF65-F5344CB8AC3E}">
        <p14:creationId xmlns:p14="http://schemas.microsoft.com/office/powerpoint/2010/main" val="182685288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
        <p:nvSpPr>
          <p:cNvPr id="8"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Okay,</a:t>
            </a:r>
            <a:r>
              <a:rPr lang="en-US" sz="3200" b="0" dirty="0">
                <a:solidFill>
                  <a:srgbClr val="FFFFFF"/>
                </a:solidFill>
                <a:latin typeface="Gill Sans"/>
                <a:cs typeface="Gill Sans"/>
              </a:rPr>
              <a:t> </a:t>
            </a:r>
            <a:r>
              <a:rPr lang="en-US" sz="3200" b="0" dirty="0" smtClean="0">
                <a:solidFill>
                  <a:srgbClr val="FFFFFF"/>
                </a:solidFill>
                <a:latin typeface="Gill Sans"/>
                <a:cs typeface="Gill Sans"/>
              </a:rPr>
              <a:t>let’s fix this!</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23285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Analogy: NAND Gates are universal</a:t>
            </a:r>
          </a:p>
        </p:txBody>
      </p:sp>
    </p:spTree>
    <p:extLst>
      <p:ext uri="{BB962C8B-B14F-4D97-AF65-F5344CB8AC3E}">
        <p14:creationId xmlns:p14="http://schemas.microsoft.com/office/powerpoint/2010/main" val="259507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0" y="1818382"/>
            <a:ext cx="9144000" cy="1077218"/>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Let’s design a data processing </a:t>
            </a:r>
            <a:br>
              <a:rPr lang="en-US" sz="3200" b="0" kern="0" dirty="0">
                <a:solidFill>
                  <a:srgbClr val="000000"/>
                </a:solidFill>
                <a:latin typeface="Gill Sans"/>
                <a:cs typeface="Gill Sans"/>
              </a:rPr>
            </a:br>
            <a:r>
              <a:rPr lang="en-US" sz="3200" b="0" kern="0" dirty="0" smtClean="0">
                <a:solidFill>
                  <a:srgbClr val="000000"/>
                </a:solidFill>
                <a:latin typeface="Gill Sans"/>
                <a:cs typeface="Gill Sans"/>
              </a:rPr>
              <a:t>language “from scratch”!</a:t>
            </a:r>
            <a:endParaRPr lang="en-US" sz="3200" b="0" kern="0" dirty="0">
              <a:solidFill>
                <a:srgbClr val="000000"/>
              </a:solidFill>
              <a:latin typeface="Gill Sans"/>
              <a:cs typeface="Gill Sans"/>
            </a:endParaRPr>
          </a:p>
        </p:txBody>
      </p:sp>
      <p:sp>
        <p:nvSpPr>
          <p:cNvPr id="7" name="Text Box 4"/>
          <p:cNvSpPr txBox="1">
            <a:spLocks noChangeArrowheads="1"/>
          </p:cNvSpPr>
          <p:nvPr/>
        </p:nvSpPr>
        <p:spPr bwMode="auto">
          <a:xfrm>
            <a:off x="0" y="4866382"/>
            <a:ext cx="9144000" cy="461665"/>
          </a:xfrm>
          <a:prstGeom prst="rect">
            <a:avLst/>
          </a:prstGeom>
          <a:noFill/>
          <a:ln w="9525">
            <a:noFill/>
            <a:miter lim="800000"/>
            <a:headEnd/>
            <a:tailEnd/>
          </a:ln>
        </p:spPr>
        <p:txBody>
          <a:bodyPr wrap="square">
            <a:spAutoFit/>
          </a:bodyPr>
          <a:lstStyle/>
          <a:p>
            <a:pPr lvl="0" algn="ctr">
              <a:defRPr/>
            </a:pPr>
            <a:r>
              <a:rPr lang="en-US" sz="2400" b="0" kern="0" dirty="0" smtClean="0">
                <a:solidFill>
                  <a:srgbClr val="000000"/>
                </a:solidFill>
                <a:latin typeface="Gill Sans"/>
                <a:cs typeface="Gill Sans"/>
              </a:rPr>
              <a:t>(Why </a:t>
            </a:r>
            <a:r>
              <a:rPr lang="en-US" sz="2400" b="0" kern="0" dirty="0">
                <a:solidFill>
                  <a:srgbClr val="000000"/>
                </a:solidFill>
                <a:latin typeface="Gill Sans"/>
                <a:cs typeface="Gill Sans"/>
              </a:rPr>
              <a:t>is MapReduce the way it is</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
        <p:nvSpPr>
          <p:cNvPr id="4" name="Text Box 4"/>
          <p:cNvSpPr txBox="1">
            <a:spLocks noChangeArrowheads="1"/>
          </p:cNvSpPr>
          <p:nvPr/>
        </p:nvSpPr>
        <p:spPr bwMode="auto">
          <a:xfrm>
            <a:off x="-24063" y="3453825"/>
            <a:ext cx="9144000" cy="584775"/>
          </a:xfrm>
          <a:prstGeom prst="rect">
            <a:avLst/>
          </a:prstGeom>
          <a:noFill/>
          <a:ln w="9525">
            <a:noFill/>
            <a:miter lim="800000"/>
            <a:headEnd/>
            <a:tailEnd/>
          </a:ln>
        </p:spPr>
        <p:txBody>
          <a:bodyPr wrap="square">
            <a:spAutoFit/>
          </a:bodyPr>
          <a:lstStyle/>
          <a:p>
            <a:pPr lvl="0" algn="ctr">
              <a:defRPr/>
            </a:pPr>
            <a:r>
              <a:rPr lang="en-US" sz="3200" b="0" kern="0" dirty="0" smtClean="0">
                <a:solidFill>
                  <a:srgbClr val="000000"/>
                </a:solidFill>
                <a:latin typeface="Gill Sans"/>
                <a:cs typeface="Gill Sans"/>
              </a:rPr>
              <a:t>What ops do you need?</a:t>
            </a:r>
            <a:endParaRPr lang="en-US" sz="3200" b="0" kern="0" dirty="0">
              <a:solidFill>
                <a:srgbClr val="000000"/>
              </a:solidFill>
              <a:latin typeface="Gill Sans"/>
              <a:cs typeface="Gill Sans"/>
            </a:endParaRPr>
          </a:p>
        </p:txBody>
      </p:sp>
    </p:spTree>
    <p:extLst>
      <p:ext uri="{BB962C8B-B14F-4D97-AF65-F5344CB8AC3E}">
        <p14:creationId xmlns:p14="http://schemas.microsoft.com/office/powerpoint/2010/main" val="265564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a:t>
            </a:r>
            <a:r>
              <a:rPr lang="en-US" sz="2400" b="0" dirty="0" smtClean="0">
                <a:solidFill>
                  <a:schemeClr val="bg1"/>
                </a:solidFill>
                <a:latin typeface="Gill Sans"/>
                <a:cs typeface="Gill Sans"/>
              </a:rPr>
              <a:t> static collection of records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49485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limitation here?)</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3362983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We need per-record processing</a:t>
            </a:r>
          </a:p>
        </p:txBody>
      </p:sp>
      <p:grpSp>
        <p:nvGrpSpPr>
          <p:cNvPr id="5" name="Group 4"/>
          <p:cNvGrpSpPr/>
          <p:nvPr/>
        </p:nvGrpSpPr>
        <p:grpSpPr>
          <a:xfrm>
            <a:off x="2438400" y="2895600"/>
            <a:ext cx="4267200" cy="1676400"/>
            <a:chOff x="2438400" y="3048000"/>
            <a:chExt cx="4267200" cy="1676400"/>
          </a:xfrm>
        </p:grpSpPr>
        <p:sp>
          <p:nvSpPr>
            <p:cNvPr id="8" name="Oval 7"/>
            <p:cNvSpPr/>
            <p:nvPr/>
          </p:nvSpPr>
          <p:spPr bwMode="auto">
            <a:xfrm>
              <a:off x="55626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10" name="Oval 9"/>
            <p:cNvSpPr/>
            <p:nvPr/>
          </p:nvSpPr>
          <p:spPr bwMode="auto">
            <a:xfrm>
              <a:off x="61722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2" name="Oval 11"/>
            <p:cNvSpPr/>
            <p:nvPr/>
          </p:nvSpPr>
          <p:spPr bwMode="auto">
            <a:xfrm>
              <a:off x="37338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14" name="Oval 13"/>
            <p:cNvSpPr/>
            <p:nvPr/>
          </p:nvSpPr>
          <p:spPr bwMode="auto">
            <a:xfrm>
              <a:off x="4343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16" name="Oval 15"/>
            <p:cNvSpPr/>
            <p:nvPr/>
          </p:nvSpPr>
          <p:spPr bwMode="auto">
            <a:xfrm>
              <a:off x="2438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9" name="Oval 18"/>
            <p:cNvSpPr/>
            <p:nvPr/>
          </p:nvSpPr>
          <p:spPr bwMode="auto">
            <a:xfrm>
              <a:off x="30480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20" name="Straight Arrow Connector 19"/>
            <p:cNvCxnSpPr>
              <a:stCxn id="15" idx="4"/>
              <a:endCxn id="16" idx="0"/>
            </p:cNvCxnSpPr>
            <p:nvPr/>
          </p:nvCxnSpPr>
          <p:spPr bwMode="auto">
            <a:xfrm>
              <a:off x="2705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7" idx="4"/>
              <a:endCxn id="19" idx="0"/>
            </p:cNvCxnSpPr>
            <p:nvPr/>
          </p:nvCxnSpPr>
          <p:spPr bwMode="auto">
            <a:xfrm>
              <a:off x="33147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4"/>
              <a:endCxn id="12" idx="0"/>
            </p:cNvCxnSpPr>
            <p:nvPr/>
          </p:nvCxnSpPr>
          <p:spPr bwMode="auto">
            <a:xfrm>
              <a:off x="40005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3" idx="4"/>
              <a:endCxn id="14" idx="0"/>
            </p:cNvCxnSpPr>
            <p:nvPr/>
          </p:nvCxnSpPr>
          <p:spPr bwMode="auto">
            <a:xfrm>
              <a:off x="4610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4"/>
              <a:endCxn id="8" idx="0"/>
            </p:cNvCxnSpPr>
            <p:nvPr/>
          </p:nvCxnSpPr>
          <p:spPr bwMode="auto">
            <a:xfrm>
              <a:off x="58293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9" idx="4"/>
              <a:endCxn id="10" idx="0"/>
            </p:cNvCxnSpPr>
            <p:nvPr/>
          </p:nvCxnSpPr>
          <p:spPr bwMode="auto">
            <a:xfrm>
              <a:off x="64389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029200" y="42334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26" name="Rectangle 25"/>
          <p:cNvSpPr>
            <a:spLocks noChangeArrowheads="1"/>
          </p:cNvSpPr>
          <p:nvPr/>
        </p:nvSpPr>
        <p:spPr bwMode="auto">
          <a:xfrm>
            <a:off x="55626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7" name="Rectangle 26"/>
          <p:cNvSpPr>
            <a:spLocks noChangeArrowheads="1"/>
          </p:cNvSpPr>
          <p:nvPr/>
        </p:nvSpPr>
        <p:spPr bwMode="auto">
          <a:xfrm>
            <a:off x="37338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8" name="Rectangle 27"/>
          <p:cNvSpPr>
            <a:spLocks noChangeArrowheads="1"/>
          </p:cNvSpPr>
          <p:nvPr/>
        </p:nvSpPr>
        <p:spPr bwMode="auto">
          <a:xfrm>
            <a:off x="24384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3" name="TextBox 2"/>
          <p:cNvSpPr txBox="1"/>
          <p:nvPr/>
        </p:nvSpPr>
        <p:spPr>
          <a:xfrm>
            <a:off x="5029200" y="32766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4" name="Group 3"/>
          <p:cNvGrpSpPr/>
          <p:nvPr/>
        </p:nvGrpSpPr>
        <p:grpSpPr>
          <a:xfrm>
            <a:off x="2438400" y="2362200"/>
            <a:ext cx="4267200" cy="533400"/>
            <a:chOff x="2438400" y="2514600"/>
            <a:chExt cx="4267200" cy="533400"/>
          </a:xfrm>
        </p:grpSpPr>
        <p:sp>
          <p:nvSpPr>
            <p:cNvPr id="7" name="Oval 6"/>
            <p:cNvSpPr/>
            <p:nvPr/>
          </p:nvSpPr>
          <p:spPr bwMode="auto">
            <a:xfrm>
              <a:off x="55626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9" name="Oval 8"/>
            <p:cNvSpPr/>
            <p:nvPr/>
          </p:nvSpPr>
          <p:spPr bwMode="auto">
            <a:xfrm>
              <a:off x="61722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1" name="Oval 10"/>
            <p:cNvSpPr/>
            <p:nvPr/>
          </p:nvSpPr>
          <p:spPr bwMode="auto">
            <a:xfrm>
              <a:off x="37338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13" name="Oval 12"/>
            <p:cNvSpPr/>
            <p:nvPr/>
          </p:nvSpPr>
          <p:spPr bwMode="auto">
            <a:xfrm>
              <a:off x="4343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15" name="Oval 14"/>
            <p:cNvSpPr/>
            <p:nvPr/>
          </p:nvSpPr>
          <p:spPr bwMode="auto">
            <a:xfrm>
              <a:off x="2438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7" name="Oval 16"/>
            <p:cNvSpPr/>
            <p:nvPr/>
          </p:nvSpPr>
          <p:spPr bwMode="auto">
            <a:xfrm>
              <a:off x="30480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sp>
          <p:nvSpPr>
            <p:cNvPr id="29" name="TextBox 28"/>
            <p:cNvSpPr txBox="1"/>
            <p:nvPr/>
          </p:nvSpPr>
          <p:spPr>
            <a:xfrm>
              <a:off x="5029200" y="2590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33" name="TextBox 32"/>
          <p:cNvSpPr txBox="1"/>
          <p:nvPr/>
        </p:nvSpPr>
        <p:spPr>
          <a:xfrm>
            <a:off x="0" y="5410200"/>
            <a:ext cx="9144000" cy="830997"/>
          </a:xfrm>
          <a:prstGeom prst="rect">
            <a:avLst/>
          </a:prstGeom>
          <a:noFill/>
        </p:spPr>
        <p:txBody>
          <a:bodyPr wrap="square" rtlCol="0">
            <a:spAutoFit/>
          </a:bodyPr>
          <a:lstStyle/>
          <a:p>
            <a:pPr lvl="0" algn="ctr">
              <a:defRPr/>
            </a:pPr>
            <a:r>
              <a:rPr lang="en-US" sz="2400" b="0" i="1" kern="0" dirty="0">
                <a:solidFill>
                  <a:srgbClr val="000000"/>
                </a:solidFill>
                <a:latin typeface="Gill Sans"/>
                <a:cs typeface="Gill Sans"/>
              </a:rPr>
              <a:t>Remarks:</a:t>
            </a:r>
            <a:r>
              <a:rPr lang="en-US" sz="2400" b="0" kern="0" dirty="0">
                <a:solidFill>
                  <a:srgbClr val="000000"/>
                </a:solidFill>
                <a:latin typeface="Gill Sans"/>
                <a:cs typeface="Gill Sans"/>
              </a:rPr>
              <a:t> Easy to parallelize maps,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record to “mapper” assignment is an implementation detail</a:t>
            </a:r>
          </a:p>
        </p:txBody>
      </p:sp>
    </p:spTree>
    <p:extLst>
      <p:ext uri="{BB962C8B-B14F-4D97-AF65-F5344CB8AC3E}">
        <p14:creationId xmlns:p14="http://schemas.microsoft.com/office/powerpoint/2010/main" val="341010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(If we want more than embarrassingly parallel processing)</a:t>
            </a:r>
          </a:p>
        </p:txBody>
      </p:sp>
      <p:sp>
        <p:nvSpPr>
          <p:cNvPr id="1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 alone isn’t enough</a:t>
            </a:r>
          </a:p>
        </p:txBody>
      </p:sp>
      <p:sp>
        <p:nvSpPr>
          <p:cNvPr id="11" name="TextBox 10"/>
          <p:cNvSpPr txBox="1"/>
          <p:nvPr/>
        </p:nvSpPr>
        <p:spPr>
          <a:xfrm>
            <a:off x="0" y="2586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Where do intermediate results go?</a:t>
            </a:r>
            <a:endParaRPr lang="en-US" sz="2400" b="0" dirty="0">
              <a:solidFill>
                <a:schemeClr val="bg1"/>
              </a:solidFill>
              <a:latin typeface="Gill Sans"/>
              <a:cs typeface="Gill Sans"/>
            </a:endParaRPr>
          </a:p>
        </p:txBody>
      </p:sp>
      <p:sp>
        <p:nvSpPr>
          <p:cNvPr id="13" name="TextBox 12"/>
          <p:cNvSpPr txBox="1"/>
          <p:nvPr/>
        </p:nvSpPr>
        <p:spPr>
          <a:xfrm>
            <a:off x="0" y="296287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We need an addressing mechanism!</a:t>
            </a:r>
            <a:endParaRPr lang="en-US" sz="2400" b="0" dirty="0">
              <a:solidFill>
                <a:schemeClr val="bg1"/>
              </a:solidFill>
              <a:latin typeface="Gill Sans"/>
              <a:cs typeface="Gill Sans"/>
            </a:endParaRPr>
          </a:p>
        </p:txBody>
      </p:sp>
      <p:sp>
        <p:nvSpPr>
          <p:cNvPr id="14" name="TextBox 13"/>
          <p:cNvSpPr txBox="1"/>
          <p:nvPr/>
        </p:nvSpPr>
        <p:spPr>
          <a:xfrm>
            <a:off x="0" y="3348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semantics of the group by?</a:t>
            </a:r>
            <a:endParaRPr lang="en-US" sz="2400" b="0" dirty="0">
              <a:solidFill>
                <a:schemeClr val="bg1"/>
              </a:solidFill>
              <a:latin typeface="Gill Sans"/>
              <a:cs typeface="Gill Sans"/>
            </a:endParaRPr>
          </a:p>
        </p:txBody>
      </p:sp>
      <p:sp>
        <p:nvSpPr>
          <p:cNvPr id="16" name="TextBox 15"/>
          <p:cNvSpPr txBox="1"/>
          <p:nvPr/>
        </p:nvSpPr>
        <p:spPr>
          <a:xfrm>
            <a:off x="0" y="5253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Once we resolve the addressing, apply another computation</a:t>
            </a:r>
            <a:endParaRPr lang="en-US" sz="2400" b="0" dirty="0">
              <a:solidFill>
                <a:schemeClr val="bg1"/>
              </a:solidFill>
              <a:latin typeface="Gill Sans"/>
              <a:cs typeface="Gill Sans"/>
            </a:endParaRPr>
          </a:p>
        </p:txBody>
      </p:sp>
      <p:sp>
        <p:nvSpPr>
          <p:cNvPr id="17" name="TextBox 16"/>
          <p:cNvSpPr txBox="1"/>
          <p:nvPr/>
        </p:nvSpPr>
        <p:spPr>
          <a:xfrm>
            <a:off x="0" y="5634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That’s what we call reduce!</a:t>
            </a:r>
            <a:endParaRPr lang="en-US" sz="2400" b="0" dirty="0">
              <a:solidFill>
                <a:schemeClr val="bg1"/>
              </a:solidFill>
              <a:latin typeface="Gill Sans"/>
              <a:cs typeface="Gill Sans"/>
            </a:endParaRPr>
          </a:p>
        </p:txBody>
      </p:sp>
      <p:sp>
        <p:nvSpPr>
          <p:cNvPr id="9" name="TextBox 8"/>
          <p:cNvSpPr txBox="1"/>
          <p:nvPr/>
        </p:nvSpPr>
        <p:spPr>
          <a:xfrm>
            <a:off x="0" y="6015335"/>
            <a:ext cx="9144000" cy="461665"/>
          </a:xfrm>
          <a:prstGeom prst="rect">
            <a:avLst/>
          </a:prstGeom>
          <a:noFill/>
        </p:spPr>
        <p:txBody>
          <a:bodyPr wrap="square" rtlCol="0">
            <a:spAutoFit/>
          </a:bodyPr>
          <a:lstStyle/>
          <a:p>
            <a:pPr algn="ctr"/>
            <a:r>
              <a:rPr lang="en-US" sz="2400" b="0" smtClean="0">
                <a:solidFill>
                  <a:schemeClr val="bg1"/>
                </a:solidFill>
                <a:latin typeface="Gill Sans"/>
                <a:cs typeface="Gill Sans"/>
              </a:rPr>
              <a:t>(What’s with the sorting then?)</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330889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Debugging at Scale</a:t>
            </a:r>
            <a:endParaRPr lang="en-US" sz="3600" b="0" kern="0" dirty="0">
              <a:solidFill>
                <a:srgbClr val="000000"/>
              </a:solidFill>
              <a:latin typeface="Gill Sans"/>
              <a:cs typeface="Gill Sans"/>
            </a:endParaRPr>
          </a:p>
        </p:txBody>
      </p:sp>
      <p:sp>
        <p:nvSpPr>
          <p:cNvPr id="5" name="TextBox 4"/>
          <p:cNvSpPr txBox="1"/>
          <p:nvPr/>
        </p:nvSpPr>
        <p:spPr>
          <a:xfrm>
            <a:off x="0" y="3784937"/>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Real-world data is messy!</a:t>
            </a:r>
          </a:p>
        </p:txBody>
      </p:sp>
      <p:sp>
        <p:nvSpPr>
          <p:cNvPr id="6" name="TextBox 5"/>
          <p:cNvSpPr txBox="1"/>
          <p:nvPr/>
        </p:nvSpPr>
        <p:spPr>
          <a:xfrm>
            <a:off x="0" y="41659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There’s no such thing as “consistent data”</a:t>
            </a:r>
          </a:p>
          <a:p>
            <a:pPr lvl="0" algn="ctr">
              <a:defRPr/>
            </a:pPr>
            <a:r>
              <a:rPr lang="en-US" sz="2000" b="0" kern="0" dirty="0">
                <a:solidFill>
                  <a:srgbClr val="0070C0"/>
                </a:solidFill>
                <a:latin typeface="Gill Sans"/>
                <a:cs typeface="Gill Sans"/>
              </a:rPr>
              <a:t>Watch out for corner cases</a:t>
            </a:r>
          </a:p>
          <a:p>
            <a:pPr lvl="0" algn="ctr">
              <a:defRPr/>
            </a:pPr>
            <a:r>
              <a:rPr lang="en-US" sz="2000" b="0" kern="0" dirty="0">
                <a:solidFill>
                  <a:srgbClr val="0070C0"/>
                </a:solidFill>
                <a:latin typeface="Gill Sans"/>
                <a:cs typeface="Gill Sans"/>
              </a:rPr>
              <a:t>Isolate unexpected behavior, bring local</a:t>
            </a:r>
            <a:endParaRPr lang="en-US" sz="2000" b="0" kern="0" dirty="0" smtClean="0">
              <a:solidFill>
                <a:srgbClr val="0070C0"/>
              </a:solidFill>
              <a:latin typeface="Gill Sans"/>
              <a:cs typeface="Gill Sans"/>
            </a:endParaRPr>
          </a:p>
        </p:txBody>
      </p:sp>
      <p:sp>
        <p:nvSpPr>
          <p:cNvPr id="7" name="TextBox 6"/>
          <p:cNvSpPr txBox="1"/>
          <p:nvPr/>
        </p:nvSpPr>
        <p:spPr>
          <a:xfrm>
            <a:off x="0" y="1987153"/>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Works on small datasets, won’t scale… why?</a:t>
            </a:r>
          </a:p>
        </p:txBody>
      </p:sp>
      <p:sp>
        <p:nvSpPr>
          <p:cNvPr id="8" name="TextBox 7"/>
          <p:cNvSpPr txBox="1"/>
          <p:nvPr/>
        </p:nvSpPr>
        <p:spPr>
          <a:xfrm>
            <a:off x="0" y="2368153"/>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Memory management issues (buffering and object creation)</a:t>
            </a:r>
          </a:p>
          <a:p>
            <a:pPr lvl="0" algn="ctr">
              <a:defRPr/>
            </a:pPr>
            <a:r>
              <a:rPr lang="en-US" sz="2000" b="0" kern="0" dirty="0">
                <a:solidFill>
                  <a:srgbClr val="0070C0"/>
                </a:solidFill>
                <a:latin typeface="Gill Sans"/>
                <a:cs typeface="Gill Sans"/>
              </a:rPr>
              <a:t>Too much intermediate data</a:t>
            </a:r>
          </a:p>
          <a:p>
            <a:pPr lvl="0" algn="ctr">
              <a:defRPr/>
            </a:pPr>
            <a:r>
              <a:rPr lang="en-US" sz="2000" b="0" kern="0" dirty="0">
                <a:solidFill>
                  <a:srgbClr val="0070C0"/>
                </a:solidFill>
                <a:latin typeface="Gill Sans"/>
                <a:cs typeface="Gill Sans"/>
              </a:rPr>
              <a:t>Mangled input records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3773830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cxnSp>
        <p:nvCxnSpPr>
          <p:cNvPr id="17" name="Straight Arrow Connector 16"/>
          <p:cNvCxnSpPr>
            <a:stCxn id="75" idx="2"/>
            <a:endCxn id="29" idx="0"/>
          </p:cNvCxnSpPr>
          <p:nvPr/>
        </p:nvCxnSpPr>
        <p:spPr bwMode="auto">
          <a:xfrm>
            <a:off x="30099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75" idx="2"/>
            <a:endCxn id="27" idx="0"/>
          </p:cNvCxnSpPr>
          <p:nvPr/>
        </p:nvCxnSpPr>
        <p:spPr bwMode="auto">
          <a:xfrm>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4" idx="2"/>
            <a:endCxn id="29" idx="0"/>
          </p:cNvCxnSpPr>
          <p:nvPr/>
        </p:nvCxnSpPr>
        <p:spPr bwMode="auto">
          <a:xfrm flipH="1">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4" idx="2"/>
            <a:endCxn id="27" idx="0"/>
          </p:cNvCxnSpPr>
          <p:nvPr/>
        </p:nvCxnSpPr>
        <p:spPr bwMode="auto">
          <a:xfrm>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73" idx="2"/>
            <a:endCxn id="28" idx="0"/>
          </p:cNvCxnSpPr>
          <p:nvPr/>
        </p:nvCxnSpPr>
        <p:spPr bwMode="auto">
          <a:xfrm flipH="1">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Rectangle 26"/>
          <p:cNvSpPr>
            <a:spLocks noChangeArrowheads="1"/>
          </p:cNvSpPr>
          <p:nvPr/>
        </p:nvSpPr>
        <p:spPr bwMode="auto">
          <a:xfrm>
            <a:off x="55626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8" name="Rectangle 27"/>
          <p:cNvSpPr>
            <a:spLocks noChangeArrowheads="1"/>
          </p:cNvSpPr>
          <p:nvPr/>
        </p:nvSpPr>
        <p:spPr bwMode="auto">
          <a:xfrm>
            <a:off x="37338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9" name="Rectangle 28"/>
          <p:cNvSpPr>
            <a:spLocks noChangeArrowheads="1"/>
          </p:cNvSpPr>
          <p:nvPr/>
        </p:nvSpPr>
        <p:spPr bwMode="auto">
          <a:xfrm>
            <a:off x="24384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30" name="Oval 29"/>
          <p:cNvSpPr/>
          <p:nvPr/>
        </p:nvSpPr>
        <p:spPr bwMode="auto">
          <a:xfrm>
            <a:off x="55626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31" name="Oval 30"/>
          <p:cNvSpPr/>
          <p:nvPr/>
        </p:nvSpPr>
        <p:spPr bwMode="auto">
          <a:xfrm>
            <a:off x="61722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32" name="Oval 31"/>
          <p:cNvSpPr/>
          <p:nvPr/>
        </p:nvSpPr>
        <p:spPr bwMode="auto">
          <a:xfrm>
            <a:off x="37338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33" name="Oval 32"/>
          <p:cNvSpPr/>
          <p:nvPr/>
        </p:nvSpPr>
        <p:spPr bwMode="auto">
          <a:xfrm>
            <a:off x="4343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34" name="Oval 33"/>
          <p:cNvSpPr/>
          <p:nvPr/>
        </p:nvSpPr>
        <p:spPr bwMode="auto">
          <a:xfrm>
            <a:off x="2438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35" name="Oval 34"/>
          <p:cNvSpPr/>
          <p:nvPr/>
        </p:nvSpPr>
        <p:spPr bwMode="auto">
          <a:xfrm>
            <a:off x="30480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70" name="Straight Arrow Connector 69"/>
          <p:cNvCxnSpPr>
            <a:stCxn id="75" idx="2"/>
            <a:endCxn id="28" idx="0"/>
          </p:cNvCxnSpPr>
          <p:nvPr/>
        </p:nvCxnSpPr>
        <p:spPr bwMode="auto">
          <a:xfrm>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74" idx="2"/>
            <a:endCxn id="28" idx="0"/>
          </p:cNvCxnSpPr>
          <p:nvPr/>
        </p:nvCxnSpPr>
        <p:spPr bwMode="auto">
          <a:xfrm>
            <a:off x="43053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3" idx="2"/>
            <a:endCxn id="29" idx="0"/>
          </p:cNvCxnSpPr>
          <p:nvPr/>
        </p:nvCxnSpPr>
        <p:spPr bwMode="auto">
          <a:xfrm flipH="1">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Straight Arrow Connector 86"/>
          <p:cNvCxnSpPr>
            <a:stCxn id="73" idx="2"/>
            <a:endCxn id="27" idx="0"/>
          </p:cNvCxnSpPr>
          <p:nvPr/>
        </p:nvCxnSpPr>
        <p:spPr bwMode="auto">
          <a:xfrm>
            <a:off x="61341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7" name="Oval 46"/>
          <p:cNvSpPr/>
          <p:nvPr/>
        </p:nvSpPr>
        <p:spPr bwMode="auto">
          <a:xfrm>
            <a:off x="55626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49" name="Oval 48"/>
          <p:cNvSpPr/>
          <p:nvPr/>
        </p:nvSpPr>
        <p:spPr bwMode="auto">
          <a:xfrm>
            <a:off x="61722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51" name="Oval 50"/>
          <p:cNvSpPr/>
          <p:nvPr/>
        </p:nvSpPr>
        <p:spPr bwMode="auto">
          <a:xfrm>
            <a:off x="37338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53" name="Oval 52"/>
          <p:cNvSpPr/>
          <p:nvPr/>
        </p:nvSpPr>
        <p:spPr bwMode="auto">
          <a:xfrm>
            <a:off x="4343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55" name="Oval 54"/>
          <p:cNvSpPr/>
          <p:nvPr/>
        </p:nvSpPr>
        <p:spPr bwMode="auto">
          <a:xfrm>
            <a:off x="2438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57" name="Oval 56"/>
          <p:cNvSpPr/>
          <p:nvPr/>
        </p:nvSpPr>
        <p:spPr bwMode="auto">
          <a:xfrm>
            <a:off x="30480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grpSp>
        <p:nvGrpSpPr>
          <p:cNvPr id="8" name="Group 7"/>
          <p:cNvGrpSpPr/>
          <p:nvPr/>
        </p:nvGrpSpPr>
        <p:grpSpPr>
          <a:xfrm>
            <a:off x="2705100" y="2362200"/>
            <a:ext cx="3733800" cy="457200"/>
            <a:chOff x="2705100" y="2209800"/>
            <a:chExt cx="3733800" cy="1143000"/>
          </a:xfrm>
        </p:grpSpPr>
        <p:cxnSp>
          <p:nvCxnSpPr>
            <p:cNvPr id="59" name="Straight Arrow Connector 58"/>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3" name="Rectangle 72"/>
          <p:cNvSpPr>
            <a:spLocks noChangeArrowheads="1"/>
          </p:cNvSpPr>
          <p:nvPr/>
        </p:nvSpPr>
        <p:spPr bwMode="auto">
          <a:xfrm>
            <a:off x="5562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4" name="Rectangle 73"/>
          <p:cNvSpPr>
            <a:spLocks noChangeArrowheads="1"/>
          </p:cNvSpPr>
          <p:nvPr/>
        </p:nvSpPr>
        <p:spPr bwMode="auto">
          <a:xfrm>
            <a:off x="3733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5" name="Rectangle 74"/>
          <p:cNvSpPr>
            <a:spLocks noChangeArrowheads="1"/>
          </p:cNvSpPr>
          <p:nvPr/>
        </p:nvSpPr>
        <p:spPr bwMode="auto">
          <a:xfrm>
            <a:off x="24384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6" name="TextBox 75"/>
          <p:cNvSpPr txBox="1"/>
          <p:nvPr/>
        </p:nvSpPr>
        <p:spPr>
          <a:xfrm>
            <a:off x="5029200" y="2971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78" name="TextBox 77"/>
          <p:cNvSpPr txBox="1"/>
          <p:nvPr/>
        </p:nvSpPr>
        <p:spPr>
          <a:xfrm>
            <a:off x="5029200" y="19050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0" name="TextBox 79"/>
          <p:cNvSpPr txBox="1"/>
          <p:nvPr/>
        </p:nvSpPr>
        <p:spPr>
          <a:xfrm>
            <a:off x="5029200" y="52240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1" name="TextBox 80"/>
          <p:cNvSpPr txBox="1"/>
          <p:nvPr/>
        </p:nvSpPr>
        <p:spPr>
          <a:xfrm>
            <a:off x="5029200" y="43858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91" name="Group 90"/>
          <p:cNvGrpSpPr/>
          <p:nvPr/>
        </p:nvGrpSpPr>
        <p:grpSpPr>
          <a:xfrm>
            <a:off x="2706624" y="4876800"/>
            <a:ext cx="3733800" cy="457200"/>
            <a:chOff x="2705100" y="2209800"/>
            <a:chExt cx="3733800" cy="1143000"/>
          </a:xfrm>
        </p:grpSpPr>
        <p:cxnSp>
          <p:nvCxnSpPr>
            <p:cNvPr id="92" name="Straight Arrow Connector 91"/>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50" name="TextBox 49"/>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MapReduce is the minimally “interesting” dataflow!</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264120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List[K3,V3])</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
        <p:nvSpPr>
          <p:cNvPr id="11" name="TextBox 10"/>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(note we’re abstracting the “data-parallel” part)</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815285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9200" y="1676400"/>
            <a:ext cx="1143000" cy="3581400"/>
            <a:chOff x="1219200" y="1676400"/>
            <a:chExt cx="11430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1790700" y="2819400"/>
            <a:ext cx="2400300" cy="2438400"/>
            <a:chOff x="1790700" y="2819400"/>
            <a:chExt cx="2400300" cy="2438400"/>
          </a:xfrm>
        </p:grpSpPr>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3619500" y="2819400"/>
            <a:ext cx="2400300" cy="2438400"/>
            <a:chOff x="3619500" y="2819400"/>
            <a:chExt cx="2400300" cy="2438400"/>
          </a:xfrm>
        </p:grpSpPr>
        <p:sp>
          <p:nvSpPr>
            <p:cNvPr id="22" name="Rectangle 21"/>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3" name="Rectangle 22"/>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48768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54483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6" idx="3"/>
              <a:endCxn id="23" idx="0"/>
            </p:cNvCxnSpPr>
            <p:nvPr/>
          </p:nvCxnSpPr>
          <p:spPr bwMode="auto">
            <a:xfrm rot="5400000" flipH="1" flipV="1">
              <a:off x="33147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5448300" y="2819400"/>
            <a:ext cx="2400300" cy="2438400"/>
            <a:chOff x="5448300" y="2819400"/>
            <a:chExt cx="2400300" cy="2438400"/>
          </a:xfrm>
        </p:grpSpPr>
        <p:sp>
          <p:nvSpPr>
            <p:cNvPr id="29" name="Rectangle 28"/>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0" name="Rectangle 29"/>
            <p:cNvSpPr>
              <a:spLocks noChangeArrowheads="1"/>
            </p:cNvSpPr>
            <p:nvPr/>
          </p:nvSpPr>
          <p:spPr bwMode="auto">
            <a:xfrm>
              <a:off x="6705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31" name="Can 30"/>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32" name="Straight Arrow Connector 31"/>
            <p:cNvCxnSpPr>
              <a:stCxn id="29" idx="2"/>
              <a:endCxn id="31"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Elbow Connector 32"/>
            <p:cNvCxnSpPr>
              <a:stCxn id="24" idx="3"/>
              <a:endCxn id="30" idx="0"/>
            </p:cNvCxnSpPr>
            <p:nvPr/>
          </p:nvCxnSpPr>
          <p:spPr bwMode="auto">
            <a:xfrm rot="5400000" flipH="1" flipV="1">
              <a:off x="51435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0" y="5953780"/>
            <a:ext cx="9144000" cy="523220"/>
          </a:xfrm>
          <a:prstGeom prst="rect">
            <a:avLst/>
          </a:prstGeom>
          <a:noFill/>
        </p:spPr>
        <p:txBody>
          <a:bodyPr wrap="square" rtlCol="0">
            <a:spAutoFit/>
          </a:bodyPr>
          <a:lstStyle/>
          <a:p>
            <a:pPr lvl="0" algn="ctr">
              <a:defRPr/>
            </a:pPr>
            <a:r>
              <a:rPr lang="en-US" sz="2800" b="0" kern="0" dirty="0" smtClean="0">
                <a:solidFill>
                  <a:srgbClr val="FF0000"/>
                </a:solidFill>
                <a:latin typeface="Gill Sans"/>
                <a:cs typeface="Gill Sans"/>
              </a:rPr>
              <a:t>What’s wrong?</a:t>
            </a:r>
            <a:endParaRPr lang="en-US" sz="2800" b="0" kern="0" dirty="0">
              <a:solidFill>
                <a:srgbClr val="FF0000"/>
              </a:solidFill>
              <a:latin typeface="Gill Sans"/>
              <a:cs typeface="Gill Sans"/>
            </a:endParaRPr>
          </a:p>
        </p:txBody>
      </p:sp>
      <p:sp>
        <p:nvSpPr>
          <p:cNvPr id="3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Workflows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743447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3" idx="2"/>
              <a:endCxn id="5" idx="1"/>
            </p:cNvCxnSpPr>
            <p:nvPr/>
          </p:nvCxnSpPr>
          <p:spPr bwMode="auto">
            <a:xfrm>
              <a:off x="17907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4" idx="2"/>
              <a:endCxn id="16" idx="1"/>
            </p:cNvCxnSpPr>
            <p:nvPr/>
          </p:nvCxnSpPr>
          <p:spPr bwMode="auto">
            <a:xfrm>
              <a:off x="36195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6096000" y="1676400"/>
            <a:ext cx="1143000" cy="3581400"/>
            <a:chOff x="6096000" y="1676400"/>
            <a:chExt cx="1143000" cy="3581400"/>
          </a:xfrm>
        </p:grpSpPr>
        <p:sp>
          <p:nvSpPr>
            <p:cNvPr id="23" name="Rectangle 22"/>
            <p:cNvSpPr>
              <a:spLocks noChangeArrowheads="1"/>
            </p:cNvSpPr>
            <p:nvPr/>
          </p:nvSpPr>
          <p:spPr bwMode="auto">
            <a:xfrm>
              <a:off x="6096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6096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endCxn id="24" idx="1"/>
            </p:cNvCxnSpPr>
            <p:nvPr/>
          </p:nvCxnSpPr>
          <p:spPr bwMode="auto">
            <a:xfrm>
              <a:off x="6667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Rectangle 29"/>
            <p:cNvSpPr>
              <a:spLocks noChangeArrowheads="1"/>
            </p:cNvSpPr>
            <p:nvPr/>
          </p:nvSpPr>
          <p:spPr bwMode="auto">
            <a:xfrm>
              <a:off x="6096000" y="3581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Can 21"/>
            <p:cNvSpPr/>
            <p:nvPr/>
          </p:nvSpPr>
          <p:spPr bwMode="auto">
            <a:xfrm>
              <a:off x="60960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2" idx="3"/>
            </p:cNvCxnSpPr>
            <p:nvPr/>
          </p:nvCxnSpPr>
          <p:spPr bwMode="auto">
            <a:xfrm>
              <a:off x="66675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5" name="TextBox 34"/>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2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MM?</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41378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4876800" y="1676400"/>
            <a:ext cx="2971800" cy="3581400"/>
            <a:chOff x="4876800" y="1676400"/>
            <a:chExt cx="2971800" cy="3581400"/>
          </a:xfrm>
        </p:grpSpPr>
        <p:sp>
          <p:nvSpPr>
            <p:cNvPr id="15" name="Rectangle 14"/>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7" name="Rectangle 16"/>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Rectangle 21"/>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4" name="Can 23"/>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5" idx="2"/>
              <a:endCxn id="22" idx="0"/>
            </p:cNvCxnSpPr>
            <p:nvPr/>
          </p:nvCxnSpPr>
          <p:spPr bwMode="auto">
            <a:xfrm rot="5400000" flipH="1" flipV="1">
              <a:off x="6057900" y="2895600"/>
              <a:ext cx="609600" cy="1828800"/>
            </a:xfrm>
            <a:prstGeom prst="bentConnector5">
              <a:avLst>
                <a:gd name="adj1" fmla="val -37500"/>
                <a:gd name="adj2" fmla="val 50000"/>
                <a:gd name="adj3" fmla="val 1375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Can 26"/>
            <p:cNvSpPr/>
            <p:nvPr/>
          </p:nvSpPr>
          <p:spPr bwMode="auto">
            <a:xfrm>
              <a:off x="48768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7" idx="3"/>
            </p:cNvCxnSpPr>
            <p:nvPr/>
          </p:nvCxnSpPr>
          <p:spPr bwMode="auto">
            <a:xfrm>
              <a:off x="54483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0" name="TextBox 29"/>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MRR?</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27697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1752600" y="2209800"/>
            <a:ext cx="55626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Let’s enrich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898447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6002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Graph Operators</a:t>
            </a:r>
          </a:p>
        </p:txBody>
      </p:sp>
    </p:spTree>
    <p:extLst>
      <p:ext uri="{BB962C8B-B14F-4D97-AF65-F5344CB8AC3E}">
        <p14:creationId xmlns:p14="http://schemas.microsoft.com/office/powerpoint/2010/main" val="421038066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954107"/>
          </a:xfrm>
          <a:prstGeom prst="rect">
            <a:avLst/>
          </a:prstGeom>
          <a:noFill/>
        </p:spPr>
        <p:txBody>
          <a:bodyPr wrap="square" rtlCol="0">
            <a:spAutoFit/>
          </a:bodyPr>
          <a:lstStyle/>
          <a:p>
            <a:r>
              <a:rPr lang="en-US" sz="1400" b="0" dirty="0" smtClean="0">
                <a:solidFill>
                  <a:srgbClr val="000000"/>
                </a:solidFill>
                <a:latin typeface="Gill Sans"/>
                <a:cs typeface="Gill Sans"/>
              </a:rPr>
              <a:t>The </a:t>
            </a:r>
            <a:r>
              <a:rPr lang="en-US" sz="1400" b="0" dirty="0">
                <a:solidFill>
                  <a:srgbClr val="000000"/>
                </a:solidFill>
                <a:latin typeface="Gill Sans"/>
                <a:cs typeface="Gill Sans"/>
              </a:rPr>
              <a:t>Dryad system organization. The job manager (JM</a:t>
            </a:r>
            <a:r>
              <a:rPr lang="en-US" sz="1400" b="0" dirty="0" smtClean="0">
                <a:solidFill>
                  <a:srgbClr val="000000"/>
                </a:solidFill>
                <a:latin typeface="Gill Sans"/>
                <a:cs typeface="Gill Sans"/>
              </a:rPr>
              <a:t>) consults </a:t>
            </a:r>
            <a:r>
              <a:rPr lang="en-US" sz="1400" b="0" dirty="0">
                <a:solidFill>
                  <a:srgbClr val="000000"/>
                </a:solidFill>
                <a:latin typeface="Gill Sans"/>
                <a:cs typeface="Gill Sans"/>
              </a:rPr>
              <a:t>the name server (NS) to discover the list of available </a:t>
            </a:r>
            <a:r>
              <a:rPr lang="en-US" sz="1400" b="0" dirty="0" smtClean="0">
                <a:solidFill>
                  <a:srgbClr val="000000"/>
                </a:solidFill>
                <a:latin typeface="Gill Sans"/>
                <a:cs typeface="Gill Sans"/>
              </a:rPr>
              <a:t>computers. It </a:t>
            </a:r>
            <a:r>
              <a:rPr lang="en-US" sz="1400" b="0" dirty="0">
                <a:solidFill>
                  <a:srgbClr val="000000"/>
                </a:solidFill>
                <a:latin typeface="Gill Sans"/>
                <a:cs typeface="Gill Sans"/>
              </a:rPr>
              <a:t>maintains the job graph and schedules running vertices (V</a:t>
            </a:r>
            <a:r>
              <a:rPr lang="en-US" sz="1400" b="0" dirty="0" smtClean="0">
                <a:solidFill>
                  <a:srgbClr val="000000"/>
                </a:solidFill>
                <a:latin typeface="Gill Sans"/>
                <a:cs typeface="Gill Sans"/>
              </a:rPr>
              <a:t>) as </a:t>
            </a:r>
            <a:r>
              <a:rPr lang="en-US" sz="1400" b="0" dirty="0">
                <a:solidFill>
                  <a:srgbClr val="000000"/>
                </a:solidFill>
                <a:latin typeface="Gill Sans"/>
                <a:cs typeface="Gill Sans"/>
              </a:rPr>
              <a:t>computers become available using the daemon (D) as a </a:t>
            </a:r>
            <a:r>
              <a:rPr lang="en-US" sz="1400" b="0" dirty="0" smtClean="0">
                <a:solidFill>
                  <a:srgbClr val="000000"/>
                </a:solidFill>
                <a:latin typeface="Gill Sans"/>
                <a:cs typeface="Gill Sans"/>
              </a:rPr>
              <a:t>proxy. Vertices </a:t>
            </a:r>
            <a:r>
              <a:rPr lang="en-US" sz="1400" b="0" dirty="0">
                <a:solidFill>
                  <a:srgbClr val="000000"/>
                </a:solidFill>
                <a:latin typeface="Gill Sans"/>
                <a:cs typeface="Gill Sans"/>
              </a:rPr>
              <a:t>exchange data through files, TCP pipes, or shared-</a:t>
            </a:r>
            <a:r>
              <a:rPr lang="en-US" sz="1400" b="0" dirty="0" smtClean="0">
                <a:solidFill>
                  <a:srgbClr val="000000"/>
                </a:solidFill>
                <a:latin typeface="Gill Sans"/>
                <a:cs typeface="Gill Sans"/>
              </a:rPr>
              <a:t>memory channels</a:t>
            </a:r>
            <a:r>
              <a:rPr lang="en-US" sz="1400" b="0" dirty="0">
                <a:solidFill>
                  <a:srgbClr val="000000"/>
                </a:solidFill>
                <a:latin typeface="Gill Sans"/>
                <a:cs typeface="Gill Sans"/>
              </a:rPr>
              <a:t>. The shaded bar indicates the vertices in the job that </a:t>
            </a:r>
            <a:r>
              <a:rPr lang="en-US" sz="1400" b="0" dirty="0" smtClean="0">
                <a:solidFill>
                  <a:srgbClr val="000000"/>
                </a:solidFill>
                <a:latin typeface="Gill Sans"/>
                <a:cs typeface="Gill Sans"/>
              </a:rPr>
              <a:t>are currently </a:t>
            </a:r>
            <a:r>
              <a:rPr lang="en-US" sz="1400" b="0" dirty="0">
                <a:solidFill>
                  <a:srgbClr val="000000"/>
                </a:solidFill>
                <a:latin typeface="Gill Sans"/>
                <a:cs typeface="Gill Sans"/>
              </a:rPr>
              <a:t>running.</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Architecture</a:t>
            </a:r>
          </a:p>
        </p:txBody>
      </p:sp>
    </p:spTree>
    <p:extLst>
      <p:ext uri="{BB962C8B-B14F-4D97-AF65-F5344CB8AC3E}">
        <p14:creationId xmlns:p14="http://schemas.microsoft.com/office/powerpoint/2010/main" val="24851808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Cool Tricks</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Channel: abstraction for vertex-to-vertex communication</a:t>
            </a:r>
          </a:p>
        </p:txBody>
      </p:sp>
      <p:sp>
        <p:nvSpPr>
          <p:cNvPr id="7" name="TextBox 6"/>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File</a:t>
            </a:r>
          </a:p>
          <a:p>
            <a:pPr lvl="0" algn="ctr">
              <a:defRPr/>
            </a:pPr>
            <a:r>
              <a:rPr lang="en-US" sz="2000" b="0" kern="0" dirty="0">
                <a:solidFill>
                  <a:srgbClr val="0070C0"/>
                </a:solidFill>
                <a:latin typeface="Gill Sans"/>
                <a:cs typeface="Gill Sans"/>
              </a:rPr>
              <a:t>TCP pipe</a:t>
            </a:r>
          </a:p>
          <a:p>
            <a:pPr lvl="0" algn="ctr">
              <a:defRPr/>
            </a:pPr>
            <a:r>
              <a:rPr lang="en-US" sz="2000" b="0" kern="0" dirty="0">
                <a:solidFill>
                  <a:srgbClr val="0070C0"/>
                </a:solidFill>
                <a:latin typeface="Gill Sans"/>
                <a:cs typeface="Gill Sans"/>
              </a:rPr>
              <a:t>Shared memory</a:t>
            </a:r>
          </a:p>
        </p:txBody>
      </p:sp>
      <p:sp>
        <p:nvSpPr>
          <p:cNvPr id="10" name="TextBox 9"/>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Runtime graph refinement</a:t>
            </a:r>
          </a:p>
        </p:txBody>
      </p:sp>
      <p:sp>
        <p:nvSpPr>
          <p:cNvPr id="11" name="TextBox 10"/>
          <p:cNvSpPr txBox="1"/>
          <p:nvPr/>
        </p:nvSpPr>
        <p:spPr>
          <a:xfrm>
            <a:off x="0" y="4038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input is not known until runtime</a:t>
            </a:r>
          </a:p>
          <a:p>
            <a:pPr lvl="0" algn="ctr">
              <a:defRPr/>
            </a:pPr>
            <a:r>
              <a:rPr lang="en-US" sz="2000" b="0" kern="0" dirty="0">
                <a:solidFill>
                  <a:srgbClr val="0070C0"/>
                </a:solidFill>
                <a:latin typeface="Gill Sans"/>
                <a:cs typeface="Gill Sans"/>
              </a:rPr>
              <a:t>Automatically rewrite graph based on invariant properties</a:t>
            </a:r>
          </a:p>
        </p:txBody>
      </p:sp>
    </p:spTree>
    <p:extLst>
      <p:ext uri="{BB962C8B-B14F-4D97-AF65-F5344CB8AC3E}">
        <p14:creationId xmlns:p14="http://schemas.microsoft.com/office/powerpoint/2010/main" val="373762120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599"/>
            <a:ext cx="2212340" cy="51054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Sample Program</a:t>
            </a:r>
          </a:p>
        </p:txBody>
      </p:sp>
    </p:spTree>
    <p:extLst>
      <p:ext uri="{BB962C8B-B14F-4D97-AF65-F5344CB8AC3E}">
        <p14:creationId xmlns:p14="http://schemas.microsoft.com/office/powerpoint/2010/main" val="279841413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The datacenter </a:t>
            </a:r>
            <a:r>
              <a:rPr lang="en-US" sz="3600" b="0" i="1" kern="0" dirty="0" smtClean="0">
                <a:latin typeface="Gill Sans"/>
                <a:cs typeface="Gill Sans"/>
              </a:rPr>
              <a:t>is </a:t>
            </a:r>
            <a:r>
              <a:rPr lang="en-US" sz="3600" b="0" kern="0" dirty="0" smtClean="0">
                <a:latin typeface="Gill Sans"/>
                <a:cs typeface="Gill Sans"/>
              </a:rPr>
              <a:t>the computer!</a:t>
            </a:r>
            <a:endParaRPr lang="en-US" sz="3600" b="0" kern="0" dirty="0">
              <a:latin typeface="Gill Sans"/>
              <a:cs typeface="Gill Sans"/>
            </a:endParaRPr>
          </a:p>
        </p:txBody>
      </p:sp>
      <p:sp>
        <p:nvSpPr>
          <p:cNvPr id="7"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0327511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791200"/>
            <a:ext cx="9144000"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Sound familiar?</a:t>
            </a:r>
            <a:endParaRPr lang="en-US" sz="2400" b="0" dirty="0">
              <a:solidFill>
                <a:srgbClr val="FF0000"/>
              </a:solidFill>
              <a:latin typeface="Gill Sans"/>
              <a:cs typeface="Gill Sans"/>
            </a:endParaRP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endParaRPr lang="en-US" sz="3600" b="0" kern="0" dirty="0">
              <a:solidFill>
                <a:srgbClr val="000000"/>
              </a:solidFill>
              <a:latin typeface="Gill Sans"/>
              <a:cs typeface="Gill Sans"/>
            </a:endParaRP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LINQ = Language </a:t>
            </a:r>
            <a:r>
              <a:rPr lang="en-US" sz="2400" b="0" kern="0" dirty="0" err="1">
                <a:solidFill>
                  <a:srgbClr val="000000"/>
                </a:solidFill>
                <a:latin typeface="Gill Sans"/>
                <a:cs typeface="Gill Sans"/>
              </a:rPr>
              <a:t>INtegrated</a:t>
            </a:r>
            <a:r>
              <a:rPr lang="en-US" sz="2400" b="0" kern="0" dirty="0">
                <a:solidFill>
                  <a:srgbClr val="000000"/>
                </a:solidFill>
                <a:latin typeface="Gill Sans"/>
                <a:cs typeface="Gill Sans"/>
              </a:rPr>
              <a:t> Query</a:t>
            </a:r>
          </a:p>
        </p:txBody>
      </p:sp>
      <p:sp>
        <p:nvSpPr>
          <p:cNvPr id="8" name="TextBox 7"/>
          <p:cNvSpPr txBox="1"/>
          <p:nvPr/>
        </p:nvSpPr>
        <p:spPr>
          <a:xfrm>
            <a:off x="0" y="2590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.NET constructs for combining imperative and declarative programming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Developers write in </a:t>
            </a:r>
            <a:r>
              <a:rPr lang="en-US" sz="2400" b="0" kern="0" dirty="0" err="1">
                <a:solidFill>
                  <a:srgbClr val="000000"/>
                </a:solidFill>
                <a:latin typeface="Gill Sans"/>
                <a:cs typeface="Gill Sans"/>
              </a:rPr>
              <a:t>DryadLINQ</a:t>
            </a:r>
            <a:endParaRPr lang="en-US" sz="2400" b="0" kern="0" dirty="0">
              <a:solidFill>
                <a:srgbClr val="000000"/>
              </a:solidFill>
              <a:latin typeface="Gill Sans"/>
              <a:cs typeface="Gill Sans"/>
            </a:endParaRPr>
          </a:p>
        </p:txBody>
      </p:sp>
      <p:sp>
        <p:nvSpPr>
          <p:cNvPr id="10" name="TextBox 9"/>
          <p:cNvSpPr txBox="1"/>
          <p:nvPr/>
        </p:nvSpPr>
        <p:spPr>
          <a:xfrm>
            <a:off x="0" y="3505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Program compiled into computations that run on Dryad</a:t>
            </a:r>
          </a:p>
        </p:txBody>
      </p:sp>
    </p:spTree>
    <p:extLst>
      <p:ext uri="{BB962C8B-B14F-4D97-AF65-F5344CB8AC3E}">
        <p14:creationId xmlns:p14="http://schemas.microsoft.com/office/powerpoint/2010/main" val="2247399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What’s the solution?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9850011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752600"/>
            <a:ext cx="8305800" cy="1815882"/>
          </a:xfrm>
          <a:prstGeom prst="rect">
            <a:avLst/>
          </a:prstGeom>
          <a:noFill/>
          <a:ln>
            <a:noFill/>
          </a:ln>
        </p:spPr>
        <p:txBody>
          <a:bodyPr wrap="square" rtlCol="0">
            <a:spAutoFit/>
          </a:bodyPr>
          <a:lstStyle/>
          <a:p>
            <a:r>
              <a:rPr lang="en-US" sz="1400" b="0" dirty="0" err="1" smtClean="0">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&lt;string&gt; words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words.GroupBy</a:t>
            </a:r>
            <a:r>
              <a:rPr lang="en-US" sz="1400" b="0" dirty="0">
                <a:solidFill>
                  <a:srgbClr val="000000"/>
                </a:solidFill>
                <a:latin typeface="Andale Mono"/>
                <a:cs typeface="Andale Mono"/>
              </a:rPr>
              <a:t>(x =&gt; x)</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counts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ordered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4291013"/>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smtClean="0">
                <a:solidFill>
                  <a:srgbClr val="000000"/>
                </a:solidFill>
                <a:latin typeface="Andale Mono"/>
                <a:cs typeface="Andale Mono"/>
              </a:rPr>
              <a:t>’</a:t>
            </a:r>
            <a:r>
              <a:rPr lang="en-US" sz="1400" b="0" dirty="0" err="1" smtClean="0">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smtClean="0">
                <a:solidFill>
                  <a:srgbClr val="000000"/>
                </a:solidFill>
                <a:latin typeface="Andale Mono"/>
                <a:cs typeface="Andale Mono"/>
              </a:rPr>
              <a:t>cnt</a:t>
            </a:r>
            <a:r>
              <a:rPr lang="en-US" sz="1400" b="0" dirty="0" smtClean="0">
                <a:solidFill>
                  <a:srgbClr val="000000"/>
                </a:solidFill>
                <a:latin typeface="Andale Mono"/>
                <a:cs typeface="Andale Mono"/>
              </a:rPr>
              <a:t>'</a:t>
            </a:r>
            <a:r>
              <a:rPr lang="en-US" sz="1400" b="0" dirty="0">
                <a:solidFill>
                  <a:srgbClr val="000000"/>
                </a:solidFill>
                <a:latin typeface="Andale Mono"/>
                <a:cs typeface="Andale Mono"/>
              </a:rPr>
              <a:t>;</a:t>
            </a:r>
            <a:endParaRPr lang="en-US" sz="1400" b="0" dirty="0" smtClean="0">
              <a:solidFill>
                <a:srgbClr val="000000"/>
              </a:solidFill>
              <a:latin typeface="Andale Mono"/>
              <a:cs typeface="Andale Mono"/>
            </a:endParaRPr>
          </a:p>
        </p:txBody>
      </p:sp>
      <p:sp>
        <p:nvSpPr>
          <p:cNvPr id="6" name="TextBox 5"/>
          <p:cNvSpPr txBox="1"/>
          <p:nvPr/>
        </p:nvSpPr>
        <p:spPr>
          <a:xfrm>
            <a:off x="304800" y="3771008"/>
            <a:ext cx="1425541" cy="461665"/>
          </a:xfrm>
          <a:prstGeom prst="rect">
            <a:avLst/>
          </a:prstGeom>
          <a:noFill/>
        </p:spPr>
        <p:txBody>
          <a:bodyPr wrap="none" rtlCol="0">
            <a:spAutoFit/>
          </a:bodyPr>
          <a:lstStyle/>
          <a:p>
            <a:r>
              <a:rPr lang="en-US" sz="2400" b="0" dirty="0" smtClean="0">
                <a:solidFill>
                  <a:srgbClr val="000000"/>
                </a:solidFill>
                <a:latin typeface="Gill Sans"/>
                <a:cs typeface="Gill Sans"/>
              </a:rPr>
              <a:t>Compare:</a:t>
            </a:r>
            <a:endParaRPr lang="en-US" sz="2400" b="0" dirty="0">
              <a:solidFill>
                <a:srgbClr val="000000"/>
              </a:solidFill>
              <a:latin typeface="Gill Sans"/>
              <a:cs typeface="Gill Sans"/>
            </a:endParaRPr>
          </a:p>
        </p:txBody>
      </p:sp>
      <p:sp>
        <p:nvSpPr>
          <p:cNvPr id="7" name="TextBox 6"/>
          <p:cNvSpPr txBox="1"/>
          <p:nvPr/>
        </p:nvSpPr>
        <p:spPr>
          <a:xfrm>
            <a:off x="0" y="5939135"/>
            <a:ext cx="9143999"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Compare and contrast…</a:t>
            </a:r>
            <a:endParaRPr lang="en-US" sz="2400" b="0" dirty="0">
              <a:solidFill>
                <a:srgbClr val="FF0000"/>
              </a:solidFill>
              <a:latin typeface="Gill Sans"/>
              <a:cs typeface="Gill Sans"/>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r>
              <a:rPr lang="en-US" sz="3600" b="0" kern="0" dirty="0">
                <a:solidFill>
                  <a:srgbClr val="000000"/>
                </a:solidFill>
                <a:latin typeface="Gill Sans"/>
                <a:cs typeface="Gill Sans"/>
              </a:rPr>
              <a:t>: Word Count</a:t>
            </a:r>
          </a:p>
        </p:txBody>
      </p:sp>
    </p:spTree>
    <p:extLst>
      <p:ext uri="{BB962C8B-B14F-4D97-AF65-F5344CB8AC3E}">
        <p14:creationId xmlns:p14="http://schemas.microsoft.com/office/powerpoint/2010/main" val="2934273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 happened to Dryad?</a:t>
            </a:r>
          </a:p>
        </p:txBody>
      </p:sp>
      <p:pic>
        <p:nvPicPr>
          <p:cNvPr id="9" name="Picture 8"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10" name="TextBox 9"/>
          <p:cNvSpPr txBox="1"/>
          <p:nvPr/>
        </p:nvSpPr>
        <p:spPr>
          <a:xfrm>
            <a:off x="304800" y="5410200"/>
            <a:ext cx="8534400" cy="954107"/>
          </a:xfrm>
          <a:prstGeom prst="rect">
            <a:avLst/>
          </a:prstGeom>
          <a:noFill/>
        </p:spPr>
        <p:txBody>
          <a:bodyPr wrap="square" rtlCol="0">
            <a:spAutoFit/>
          </a:bodyPr>
          <a:lstStyle/>
          <a:p>
            <a:r>
              <a:rPr lang="en-US" sz="1400" b="0" dirty="0" smtClean="0">
                <a:solidFill>
                  <a:srgbClr val="000000"/>
                </a:solidFill>
                <a:latin typeface="Gill Sans"/>
                <a:cs typeface="Gill Sans"/>
              </a:rPr>
              <a:t>The </a:t>
            </a:r>
            <a:r>
              <a:rPr lang="en-US" sz="1400" b="0" dirty="0">
                <a:solidFill>
                  <a:srgbClr val="000000"/>
                </a:solidFill>
                <a:latin typeface="Gill Sans"/>
                <a:cs typeface="Gill Sans"/>
              </a:rPr>
              <a:t>Dryad system organization. The job manager (JM</a:t>
            </a:r>
            <a:r>
              <a:rPr lang="en-US" sz="1400" b="0" dirty="0" smtClean="0">
                <a:solidFill>
                  <a:srgbClr val="000000"/>
                </a:solidFill>
                <a:latin typeface="Gill Sans"/>
                <a:cs typeface="Gill Sans"/>
              </a:rPr>
              <a:t>) consults </a:t>
            </a:r>
            <a:r>
              <a:rPr lang="en-US" sz="1400" b="0" dirty="0">
                <a:solidFill>
                  <a:srgbClr val="000000"/>
                </a:solidFill>
                <a:latin typeface="Gill Sans"/>
                <a:cs typeface="Gill Sans"/>
              </a:rPr>
              <a:t>the name server (NS) to discover the list of available </a:t>
            </a:r>
            <a:r>
              <a:rPr lang="en-US" sz="1400" b="0" dirty="0" smtClean="0">
                <a:solidFill>
                  <a:srgbClr val="000000"/>
                </a:solidFill>
                <a:latin typeface="Gill Sans"/>
                <a:cs typeface="Gill Sans"/>
              </a:rPr>
              <a:t>computers. It </a:t>
            </a:r>
            <a:r>
              <a:rPr lang="en-US" sz="1400" b="0" dirty="0">
                <a:solidFill>
                  <a:srgbClr val="000000"/>
                </a:solidFill>
                <a:latin typeface="Gill Sans"/>
                <a:cs typeface="Gill Sans"/>
              </a:rPr>
              <a:t>maintains the job graph and schedules running vertices (V</a:t>
            </a:r>
            <a:r>
              <a:rPr lang="en-US" sz="1400" b="0" dirty="0" smtClean="0">
                <a:solidFill>
                  <a:srgbClr val="000000"/>
                </a:solidFill>
                <a:latin typeface="Gill Sans"/>
                <a:cs typeface="Gill Sans"/>
              </a:rPr>
              <a:t>) as </a:t>
            </a:r>
            <a:r>
              <a:rPr lang="en-US" sz="1400" b="0" dirty="0">
                <a:solidFill>
                  <a:srgbClr val="000000"/>
                </a:solidFill>
                <a:latin typeface="Gill Sans"/>
                <a:cs typeface="Gill Sans"/>
              </a:rPr>
              <a:t>computers become available using the daemon (D) as a </a:t>
            </a:r>
            <a:r>
              <a:rPr lang="en-US" sz="1400" b="0" dirty="0" smtClean="0">
                <a:solidFill>
                  <a:srgbClr val="000000"/>
                </a:solidFill>
                <a:latin typeface="Gill Sans"/>
                <a:cs typeface="Gill Sans"/>
              </a:rPr>
              <a:t>proxy. Vertices </a:t>
            </a:r>
            <a:r>
              <a:rPr lang="en-US" sz="1400" b="0" dirty="0">
                <a:solidFill>
                  <a:srgbClr val="000000"/>
                </a:solidFill>
                <a:latin typeface="Gill Sans"/>
                <a:cs typeface="Gill Sans"/>
              </a:rPr>
              <a:t>exchange data through files, TCP pipes, or shared-</a:t>
            </a:r>
            <a:r>
              <a:rPr lang="en-US" sz="1400" b="0" dirty="0" smtClean="0">
                <a:solidFill>
                  <a:srgbClr val="000000"/>
                </a:solidFill>
                <a:latin typeface="Gill Sans"/>
                <a:cs typeface="Gill Sans"/>
              </a:rPr>
              <a:t>memory channels</a:t>
            </a:r>
            <a:r>
              <a:rPr lang="en-US" sz="1400" b="0" dirty="0">
                <a:solidFill>
                  <a:srgbClr val="000000"/>
                </a:solidFill>
                <a:latin typeface="Gill Sans"/>
                <a:cs typeface="Gill Sans"/>
              </a:rPr>
              <a:t>. The shaded bar indicates the vertices in the job that </a:t>
            </a:r>
            <a:r>
              <a:rPr lang="en-US" sz="1400" b="0" dirty="0" smtClean="0">
                <a:solidFill>
                  <a:srgbClr val="000000"/>
                </a:solidFill>
                <a:latin typeface="Gill Sans"/>
                <a:cs typeface="Gill Sans"/>
              </a:rPr>
              <a:t>are currently </a:t>
            </a:r>
            <a:r>
              <a:rPr lang="en-US" sz="1400" b="0" dirty="0">
                <a:solidFill>
                  <a:srgbClr val="000000"/>
                </a:solidFill>
                <a:latin typeface="Gill Sans"/>
                <a:cs typeface="Gill Sans"/>
              </a:rPr>
              <a:t>running.</a:t>
            </a:r>
          </a:p>
        </p:txBody>
      </p:sp>
    </p:spTree>
    <p:extLst>
      <p:ext uri="{BB962C8B-B14F-4D97-AF65-F5344CB8AC3E}">
        <p14:creationId xmlns:p14="http://schemas.microsoft.com/office/powerpoint/2010/main" val="49827210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smtClean="0">
                <a:solidFill>
                  <a:schemeClr val="bg1"/>
                </a:solidFill>
                <a:latin typeface="Gill Sans"/>
                <a:cs typeface="Gill Sans"/>
              </a:rPr>
              <a:t>We have a collection of </a:t>
            </a:r>
            <a:r>
              <a:rPr lang="en-US" sz="2400" b="0" dirty="0" smtClean="0">
                <a:solidFill>
                  <a:srgbClr val="000090"/>
                </a:solidFill>
                <a:latin typeface="Gill Sans"/>
                <a:cs typeface="Gill Sans"/>
              </a:rPr>
              <a:t>records</a:t>
            </a:r>
            <a:r>
              <a:rPr lang="en-US" sz="2400" b="0" dirty="0" smtClean="0">
                <a:solidFill>
                  <a:schemeClr val="bg1"/>
                </a:solidFill>
                <a:latin typeface="Gill Sans"/>
                <a:cs typeface="Gill Sans"/>
              </a:rPr>
              <a:t>,</a:t>
            </a:r>
          </a:p>
          <a:p>
            <a:pPr algn="ctr"/>
            <a:r>
              <a:rPr lang="en-US" sz="2400" b="0" dirty="0" smtClean="0">
                <a:solidFill>
                  <a:schemeClr val="bg1"/>
                </a:solidFill>
                <a:latin typeface="Gill Sans"/>
                <a:cs typeface="Gill Sans"/>
              </a:rPr>
              <a:t>want to apply a bunch of operations </a:t>
            </a:r>
            <a:br>
              <a:rPr lang="en-US" sz="2400" b="0" dirty="0" smtClean="0">
                <a:solidFill>
                  <a:schemeClr val="bg1"/>
                </a:solidFill>
                <a:latin typeface="Gill Sans"/>
                <a:cs typeface="Gill Sans"/>
              </a:rPr>
            </a:br>
            <a:r>
              <a:rPr lang="en-US" sz="2400" b="0" dirty="0" smtClean="0">
                <a:solidFill>
                  <a:schemeClr val="bg1"/>
                </a:solidFill>
                <a:latin typeface="Gill Sans"/>
                <a:cs typeface="Gill Sans"/>
              </a:rPr>
              <a:t>to compute some result</a:t>
            </a:r>
            <a:endParaRPr lang="en-US" sz="2400" b="0" dirty="0">
              <a:solidFill>
                <a:schemeClr val="bg1"/>
              </a:solidFill>
              <a:latin typeface="Gill Sans"/>
              <a:cs typeface="Gill Sans"/>
            </a:endParaRP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are the dataflow operators?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Tree>
    <p:extLst>
      <p:ext uri="{BB962C8B-B14F-4D97-AF65-F5344CB8AC3E}">
        <p14:creationId xmlns:p14="http://schemas.microsoft.com/office/powerpoint/2010/main" val="41482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a:t>
            </a:r>
            <a:endParaRPr lang="en-US" sz="3600" b="0" kern="0" dirty="0">
              <a:solidFill>
                <a:srgbClr val="000000"/>
              </a:solidFill>
              <a:latin typeface="Gill Sans"/>
              <a:cs typeface="Gill Sans"/>
            </a:endParaRP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Answer to “What’s beyond MapReduce?”</a:t>
            </a:r>
          </a:p>
        </p:txBody>
      </p:sp>
      <p:sp>
        <p:nvSpPr>
          <p:cNvPr id="6" name="TextBox 5"/>
          <p:cNvSpPr txBox="1"/>
          <p:nvPr/>
        </p:nvSpPr>
        <p:spPr>
          <a:xfrm>
            <a:off x="0" y="2971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Brief history:</a:t>
            </a:r>
          </a:p>
        </p:txBody>
      </p:sp>
      <p:sp>
        <p:nvSpPr>
          <p:cNvPr id="7" name="TextBox 6"/>
          <p:cNvSpPr txBox="1"/>
          <p:nvPr/>
        </p:nvSpPr>
        <p:spPr>
          <a:xfrm>
            <a:off x="0" y="33528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Developed at UC Berkeley </a:t>
            </a:r>
            <a:r>
              <a:rPr lang="en-US" sz="2000" b="0" kern="0" dirty="0" err="1">
                <a:solidFill>
                  <a:srgbClr val="0070C0"/>
                </a:solidFill>
                <a:latin typeface="Gill Sans"/>
                <a:cs typeface="Gill Sans"/>
              </a:rPr>
              <a:t>AMPLab</a:t>
            </a:r>
            <a:r>
              <a:rPr lang="en-US" sz="2000" b="0" kern="0" dirty="0">
                <a:solidFill>
                  <a:srgbClr val="0070C0"/>
                </a:solidFill>
                <a:latin typeface="Gill Sans"/>
                <a:cs typeface="Gill Sans"/>
              </a:rPr>
              <a:t> in 2009</a:t>
            </a:r>
          </a:p>
          <a:p>
            <a:pPr lvl="0" algn="ctr">
              <a:defRPr/>
            </a:pPr>
            <a:r>
              <a:rPr lang="en-US" sz="2000" b="0" kern="0" dirty="0">
                <a:solidFill>
                  <a:srgbClr val="0070C0"/>
                </a:solidFill>
                <a:latin typeface="Gill Sans"/>
                <a:cs typeface="Gill Sans"/>
              </a:rPr>
              <a:t>Open-sourced in 2010</a:t>
            </a:r>
          </a:p>
          <a:p>
            <a:pPr lvl="0" algn="ctr">
              <a:defRPr/>
            </a:pPr>
            <a:r>
              <a:rPr lang="en-US" sz="2000" b="0" kern="0" dirty="0">
                <a:solidFill>
                  <a:srgbClr val="0070C0"/>
                </a:solidFill>
                <a:latin typeface="Gill Sans"/>
                <a:cs typeface="Gill Sans"/>
              </a:rPr>
              <a:t>Became top-level Apache project in February 2014</a:t>
            </a:r>
          </a:p>
          <a:p>
            <a:pPr lvl="0" algn="ctr">
              <a:defRPr/>
            </a:pPr>
            <a:r>
              <a:rPr lang="en-US" sz="2000" b="0" kern="0" dirty="0">
                <a:solidFill>
                  <a:srgbClr val="0070C0"/>
                </a:solidFill>
                <a:latin typeface="Gill Sans"/>
                <a:cs typeface="Gill Sans"/>
              </a:rPr>
              <a:t>Commercial support provided by </a:t>
            </a:r>
            <a:r>
              <a:rPr lang="en-US" sz="2000" b="0" kern="0" dirty="0" err="1">
                <a:solidFill>
                  <a:srgbClr val="0070C0"/>
                </a:solidFill>
                <a:latin typeface="Gill Sans"/>
                <a:cs typeface="Gill Sans"/>
              </a:rPr>
              <a:t>DataBricks</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350584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Google Trends</a:t>
            </a:r>
            <a:endParaRPr lang="en-US" sz="2800" b="0" dirty="0">
              <a:solidFill>
                <a:schemeClr val="bg1"/>
              </a:solidFill>
              <a:latin typeface="Gill Sans"/>
              <a:cs typeface="Gill Sans"/>
            </a:endParaRP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Datanami</a:t>
            </a:r>
            <a:r>
              <a:rPr lang="en-US" sz="1000" b="0" dirty="0" smtClean="0">
                <a:solidFill>
                  <a:schemeClr val="bg1"/>
                </a:solidFill>
              </a:rPr>
              <a:t> (2014)</a:t>
            </a:r>
            <a:r>
              <a:rPr lang="en-US" sz="1000" b="0" dirty="0">
                <a:solidFill>
                  <a:schemeClr val="bg1"/>
                </a:solidFill>
              </a:rPr>
              <a:t>: http://</a:t>
            </a:r>
            <a:r>
              <a:rPr lang="en-US" sz="1000" b="0" dirty="0" err="1">
                <a:solidFill>
                  <a:schemeClr val="bg1"/>
                </a:solidFill>
              </a:rPr>
              <a:t>www.datanami.com</a:t>
            </a:r>
            <a:r>
              <a:rPr lang="en-US" sz="1000" b="0" dirty="0">
                <a:solidFill>
                  <a:schemeClr val="bg1"/>
                </a:solidFill>
              </a:rPr>
              <a:t>/2014/11/21/spark-just-passed-</a:t>
            </a:r>
            <a:r>
              <a:rPr lang="en-US" sz="1000" b="0" dirty="0" err="1">
                <a:solidFill>
                  <a:schemeClr val="bg1"/>
                </a:solidFill>
              </a:rPr>
              <a:t>hadoop</a:t>
            </a:r>
            <a:r>
              <a:rPr lang="en-US" sz="1000" b="0" dirty="0">
                <a:solidFill>
                  <a:schemeClr val="bg1"/>
                </a:solidFill>
              </a:rPr>
              <a:t>-popularity-web-</a:t>
            </a:r>
            <a:r>
              <a:rPr lang="en-US" sz="1000" b="0" dirty="0" err="1">
                <a:solidFill>
                  <a:schemeClr val="bg1"/>
                </a:solidFill>
              </a:rPr>
              <a:t>heres</a:t>
            </a:r>
            <a:r>
              <a:rPr lang="en-US" sz="1000" b="0" dirty="0">
                <a:solidFill>
                  <a:schemeClr val="bg1"/>
                </a:solidFill>
              </a:rPr>
              <a:t>/</a:t>
            </a:r>
          </a:p>
        </p:txBody>
      </p:sp>
      <p:pic>
        <p:nvPicPr>
          <p:cNvPr id="2" name="Picture 1" descr="spark-v-hado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7400"/>
            <a:ext cx="8793631" cy="3175000"/>
          </a:xfrm>
          <a:prstGeom prst="rect">
            <a:avLst/>
          </a:prstGeom>
        </p:spPr>
      </p:pic>
      <p:grpSp>
        <p:nvGrpSpPr>
          <p:cNvPr id="14" name="Group 13"/>
          <p:cNvGrpSpPr/>
          <p:nvPr/>
        </p:nvGrpSpPr>
        <p:grpSpPr>
          <a:xfrm>
            <a:off x="5715000" y="2895600"/>
            <a:ext cx="2057400" cy="914400"/>
            <a:chOff x="5715000" y="2895600"/>
            <a:chExt cx="2057400" cy="914400"/>
          </a:xfrm>
        </p:grpSpPr>
        <p:sp>
          <p:nvSpPr>
            <p:cNvPr id="7" name="TextBox 6"/>
            <p:cNvSpPr txBox="1"/>
            <p:nvPr/>
          </p:nvSpPr>
          <p:spPr>
            <a:xfrm>
              <a:off x="5715000" y="2895600"/>
              <a:ext cx="2057400" cy="400110"/>
            </a:xfrm>
            <a:prstGeom prst="rect">
              <a:avLst/>
            </a:prstGeom>
            <a:noFill/>
          </p:spPr>
          <p:txBody>
            <a:bodyPr wrap="square" rtlCol="0">
              <a:spAutoFit/>
            </a:bodyPr>
            <a:lstStyle/>
            <a:p>
              <a:pPr algn="r"/>
              <a:r>
                <a:rPr lang="en-US" sz="2000" b="0" dirty="0" smtClean="0">
                  <a:solidFill>
                    <a:schemeClr val="bg1"/>
                  </a:solidFill>
                  <a:latin typeface="Gill Sans"/>
                  <a:cs typeface="Gill Sans"/>
                </a:rPr>
                <a:t>November 2014</a:t>
              </a:r>
            </a:p>
          </p:txBody>
        </p:sp>
        <p:cxnSp>
          <p:nvCxnSpPr>
            <p:cNvPr id="9" name="Straight Arrow Connector 8"/>
            <p:cNvCxnSpPr/>
            <p:nvPr/>
          </p:nvCxnSpPr>
          <p:spPr bwMode="auto">
            <a:xfrm>
              <a:off x="7315200" y="3276600"/>
              <a:ext cx="3810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vs. Hadoop</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06179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What’s an RDD?</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Resilient Distributed </a:t>
            </a:r>
            <a:r>
              <a:rPr lang="en-US" sz="2800" b="0" dirty="0" smtClean="0">
                <a:solidFill>
                  <a:schemeClr val="bg1"/>
                </a:solidFill>
                <a:latin typeface="Gill Sans"/>
                <a:cs typeface="Gill Sans"/>
              </a:rPr>
              <a:t>Dataset </a:t>
            </a:r>
            <a:r>
              <a:rPr lang="en-US" sz="2800" b="0" dirty="0">
                <a:solidFill>
                  <a:schemeClr val="bg1"/>
                </a:solidFill>
                <a:latin typeface="Gill Sans"/>
                <a:cs typeface="Gill Sans"/>
              </a:rPr>
              <a:t>(</a:t>
            </a:r>
            <a:r>
              <a:rPr lang="en-US" sz="2800" b="0" dirty="0" smtClean="0">
                <a:solidFill>
                  <a:schemeClr val="bg1"/>
                </a:solidFill>
                <a:latin typeface="Gill Sans"/>
                <a:cs typeface="Gill Sans"/>
              </a:rPr>
              <a:t>RDD)</a:t>
            </a:r>
            <a:endParaRPr lang="en-US" sz="2800" b="0" dirty="0">
              <a:solidFill>
                <a:schemeClr val="bg1"/>
              </a:solidFill>
              <a:latin typeface="Gill Sans"/>
              <a:cs typeface="Gill Sans"/>
            </a:endParaRPr>
          </a:p>
        </p:txBody>
      </p:sp>
      <p:sp>
        <p:nvSpPr>
          <p:cNvPr id="14" name="TextBox 13"/>
          <p:cNvSpPr txBox="1"/>
          <p:nvPr/>
        </p:nvSpPr>
        <p:spPr>
          <a:xfrm>
            <a:off x="5486400" y="6324600"/>
            <a:ext cx="3553677" cy="461665"/>
          </a:xfrm>
          <a:prstGeom prst="rect">
            <a:avLst/>
          </a:prstGeom>
          <a:noFill/>
        </p:spPr>
        <p:txBody>
          <a:bodyPr wrap="none" rtlCol="0">
            <a:spAutoFit/>
          </a:bodyPr>
          <a:lstStyle/>
          <a:p>
            <a:r>
              <a:rPr lang="en-US" sz="2400" b="0" dirty="0" smtClean="0">
                <a:solidFill>
                  <a:srgbClr val="FF0000"/>
                </a:solidFill>
                <a:latin typeface="Gill Sans"/>
                <a:cs typeface="Gill Sans"/>
              </a:rPr>
              <a:t>Much more next session…</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822292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List[K3,V3])</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0282952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014562" y="1905000"/>
            <a:ext cx="1371600" cy="3352800"/>
            <a:chOff x="152400" y="1905000"/>
            <a:chExt cx="1371600" cy="3352800"/>
          </a:xfrm>
        </p:grpSpPr>
        <p:sp>
          <p:nvSpPr>
            <p:cNvPr id="4" name="Text Box 4"/>
            <p:cNvSpPr txBox="1">
              <a:spLocks noChangeArrowheads="1"/>
            </p:cNvSpPr>
            <p:nvPr/>
          </p:nvSpPr>
          <p:spPr bwMode="auto">
            <a:xfrm>
              <a:off x="304800" y="1905000"/>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304800" y="4903857"/>
              <a:ext cx="1066800" cy="353943"/>
            </a:xfrm>
            <a:prstGeom prst="rect">
              <a:avLst/>
            </a:prstGeom>
            <a:noFill/>
            <a:ln w="9525">
              <a:noFill/>
              <a:miter lim="800000"/>
              <a:headEnd/>
              <a:tailEnd/>
            </a:ln>
          </p:spPr>
          <p:txBody>
            <a:bodyPr wrap="square">
              <a:spAutoFit/>
            </a:bodyPr>
            <a:lstStyle/>
            <a:p>
              <a:pPr algn="ctr"/>
              <a:r>
                <a:rPr lang="en-US" sz="1700" b="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152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filter</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a:t>
              </a:r>
              <a:r>
                <a:rPr lang="en-US" b="0" dirty="0" smtClean="0">
                  <a:solidFill>
                    <a:srgbClr val="000000"/>
                  </a:solidFill>
                  <a:latin typeface="Andale Mono"/>
                  <a:cs typeface="Andale Mono"/>
                </a:rPr>
                <a:t>) ⇒ </a:t>
              </a:r>
              <a:r>
                <a:rPr lang="en-US" b="0" dirty="0">
                  <a:solidFill>
                    <a:srgbClr val="000000"/>
                  </a:solidFill>
                  <a:latin typeface="Andale Mono"/>
                  <a:cs typeface="Andale Mono"/>
                </a:rPr>
                <a:t>Boolean</a:t>
              </a:r>
            </a:p>
          </p:txBody>
        </p:sp>
        <p:cxnSp>
          <p:nvCxnSpPr>
            <p:cNvPr id="16" name="Straight Arrow Connector 15"/>
            <p:cNvCxnSpPr>
              <a:stCxn id="4" idx="2"/>
              <a:endCxn id="12" idx="0"/>
            </p:cNvCxnSpPr>
            <p:nvPr/>
          </p:nvCxnSpPr>
          <p:spPr bwMode="auto">
            <a:xfrm>
              <a:off x="838200" y="2258943"/>
              <a:ext cx="0" cy="865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2" idx="2"/>
              <a:endCxn id="5" idx="0"/>
            </p:cNvCxnSpPr>
            <p:nvPr/>
          </p:nvCxnSpPr>
          <p:spPr bwMode="auto">
            <a:xfrm>
              <a:off x="838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90562" y="1932057"/>
            <a:ext cx="1371600" cy="3325743"/>
            <a:chOff x="1676400" y="1932057"/>
            <a:chExt cx="1371600" cy="3325743"/>
          </a:xfrm>
        </p:grpSpPr>
        <p:sp>
          <p:nvSpPr>
            <p:cNvPr id="13" name="Rectangle 12"/>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U</a:t>
              </a:r>
              <a:endParaRPr lang="en-US" b="0" dirty="0">
                <a:solidFill>
                  <a:srgbClr val="000000"/>
                </a:solidFill>
                <a:latin typeface="Andale Mono"/>
                <a:cs typeface="Andale Mono"/>
              </a:endParaRPr>
            </a:p>
          </p:txBody>
        </p:sp>
        <p:sp>
          <p:nvSpPr>
            <p:cNvPr id="24" name="Text Box 4"/>
            <p:cNvSpPr txBox="1">
              <a:spLocks noChangeArrowheads="1"/>
            </p:cNvSpPr>
            <p:nvPr/>
          </p:nvSpPr>
          <p:spPr bwMode="auto">
            <a:xfrm>
              <a:off x="18288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5" name="Straight Arrow Connector 24"/>
            <p:cNvCxnSpPr>
              <a:stCxn id="24" idx="2"/>
              <a:endCxn id="13" idx="0"/>
            </p:cNvCxnSpPr>
            <p:nvPr/>
          </p:nvCxnSpPr>
          <p:spPr bwMode="auto">
            <a:xfrm>
              <a:off x="2362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 Box 4"/>
            <p:cNvSpPr txBox="1">
              <a:spLocks noChangeArrowheads="1"/>
            </p:cNvSpPr>
            <p:nvPr/>
          </p:nvSpPr>
          <p:spPr bwMode="auto">
            <a:xfrm>
              <a:off x="18288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1" name="Straight Arrow Connector 30"/>
            <p:cNvCxnSpPr>
              <a:stCxn id="13" idx="2"/>
              <a:endCxn id="30"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0" name="Group 59"/>
          <p:cNvGrpSpPr/>
          <p:nvPr/>
        </p:nvGrpSpPr>
        <p:grpSpPr>
          <a:xfrm>
            <a:off x="3538562" y="1932057"/>
            <a:ext cx="2514600" cy="3325743"/>
            <a:chOff x="3962400" y="1932057"/>
            <a:chExt cx="2514600" cy="3325743"/>
          </a:xfrm>
        </p:grpSpPr>
        <p:sp>
          <p:nvSpPr>
            <p:cNvPr id="14" name="Rectangle 13"/>
            <p:cNvSpPr>
              <a:spLocks noChangeArrowheads="1"/>
            </p:cNvSpPr>
            <p:nvPr/>
          </p:nvSpPr>
          <p:spPr bwMode="auto">
            <a:xfrm>
              <a:off x="3962400"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err="1">
                  <a:solidFill>
                    <a:srgbClr val="000000"/>
                  </a:solidFill>
                  <a:latin typeface="Andale Mono"/>
                  <a:cs typeface="Andale Mono"/>
                </a:rPr>
                <a:t>TraversableOnce</a:t>
              </a:r>
              <a:r>
                <a:rPr lang="en-US" b="0" dirty="0">
                  <a:solidFill>
                    <a:srgbClr val="000000"/>
                  </a:solidFill>
                  <a:latin typeface="Andale Mono"/>
                  <a:cs typeface="Andale Mono"/>
                </a:rPr>
                <a:t>[U]</a:t>
              </a:r>
            </a:p>
          </p:txBody>
        </p:sp>
        <p:sp>
          <p:nvSpPr>
            <p:cNvPr id="26" name="Text Box 4"/>
            <p:cNvSpPr txBox="1">
              <a:spLocks noChangeArrowheads="1"/>
            </p:cNvSpPr>
            <p:nvPr/>
          </p:nvSpPr>
          <p:spPr bwMode="auto">
            <a:xfrm>
              <a:off x="46863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7" name="Straight Arrow Connector 26"/>
            <p:cNvCxnSpPr>
              <a:stCxn id="26" idx="2"/>
              <a:endCxn id="14" idx="0"/>
            </p:cNvCxnSpPr>
            <p:nvPr/>
          </p:nvCxnSpPr>
          <p:spPr bwMode="auto">
            <a:xfrm>
              <a:off x="52197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Text Box 4"/>
            <p:cNvSpPr txBox="1">
              <a:spLocks noChangeArrowheads="1"/>
            </p:cNvSpPr>
            <p:nvPr/>
          </p:nvSpPr>
          <p:spPr bwMode="auto">
            <a:xfrm>
              <a:off x="46863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3" name="Straight Arrow Connector 32"/>
            <p:cNvCxnSpPr>
              <a:stCxn id="14" idx="2"/>
              <a:endCxn id="32" idx="0"/>
            </p:cNvCxnSpPr>
            <p:nvPr/>
          </p:nvCxnSpPr>
          <p:spPr bwMode="auto">
            <a:xfrm>
              <a:off x="52197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1" name="Group 60"/>
          <p:cNvGrpSpPr/>
          <p:nvPr/>
        </p:nvGrpSpPr>
        <p:grpSpPr>
          <a:xfrm>
            <a:off x="6172200" y="1932057"/>
            <a:ext cx="2514600" cy="3325743"/>
            <a:chOff x="6596038" y="1932057"/>
            <a:chExt cx="2514600" cy="3325743"/>
          </a:xfrm>
        </p:grpSpPr>
        <p:sp>
          <p:nvSpPr>
            <p:cNvPr id="15" name="Rectangle 14"/>
            <p:cNvSpPr>
              <a:spLocks noChangeArrowheads="1"/>
            </p:cNvSpPr>
            <p:nvPr/>
          </p:nvSpPr>
          <p:spPr bwMode="auto">
            <a:xfrm>
              <a:off x="6596038"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(Iterator[T])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Iterator[U]</a:t>
              </a:r>
            </a:p>
          </p:txBody>
        </p:sp>
        <p:sp>
          <p:nvSpPr>
            <p:cNvPr id="28" name="Text Box 4"/>
            <p:cNvSpPr txBox="1">
              <a:spLocks noChangeArrowheads="1"/>
            </p:cNvSpPr>
            <p:nvPr/>
          </p:nvSpPr>
          <p:spPr bwMode="auto">
            <a:xfrm>
              <a:off x="7319938"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9" name="Straight Arrow Connector 28"/>
            <p:cNvCxnSpPr>
              <a:stCxn id="28" idx="2"/>
              <a:endCxn id="15" idx="0"/>
            </p:cNvCxnSpPr>
            <p:nvPr/>
          </p:nvCxnSpPr>
          <p:spPr bwMode="auto">
            <a:xfrm>
              <a:off x="7853338"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 Box 4"/>
            <p:cNvSpPr txBox="1">
              <a:spLocks noChangeArrowheads="1"/>
            </p:cNvSpPr>
            <p:nvPr/>
          </p:nvSpPr>
          <p:spPr bwMode="auto">
            <a:xfrm>
              <a:off x="7319938"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5" name="Straight Arrow Connector 34"/>
            <p:cNvCxnSpPr>
              <a:stCxn id="15" idx="2"/>
              <a:endCxn id="34" idx="0"/>
            </p:cNvCxnSpPr>
            <p:nvPr/>
          </p:nvCxnSpPr>
          <p:spPr bwMode="auto">
            <a:xfrm>
              <a:off x="7853338"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3" name="TextBox 6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3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16243779"/>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niac.jpg"/>
          <p:cNvPicPr>
            <a:picLocks noChangeAspect="1"/>
          </p:cNvPicPr>
          <p:nvPr/>
        </p:nvPicPr>
        <p:blipFill>
          <a:blip r:embed="rId2"/>
          <a:srcRect/>
          <a:stretch>
            <a:fillRect/>
          </a:stretch>
        </p:blipFill>
        <p:spPr bwMode="auto">
          <a:xfrm>
            <a:off x="0" y="-64287"/>
            <a:ext cx="9144000" cy="6986573"/>
          </a:xfrm>
          <a:prstGeom prst="rect">
            <a:avLst/>
          </a:prstGeom>
          <a:noFill/>
          <a:ln w="9525">
            <a:noFill/>
            <a:miter lim="800000"/>
            <a:headEnd/>
            <a:tailEnd/>
          </a:ln>
        </p:spPr>
      </p:pic>
      <p:sp>
        <p:nvSpPr>
          <p:cNvPr id="9219" name="TextBox 2"/>
          <p:cNvSpPr txBox="1">
            <a:spLocks noChangeArrowheads="1"/>
          </p:cNvSpPr>
          <p:nvPr/>
        </p:nvSpPr>
        <p:spPr bwMode="auto">
          <a:xfrm>
            <a:off x="0" y="6629400"/>
            <a:ext cx="1731125" cy="246221"/>
          </a:xfrm>
          <a:prstGeom prst="rect">
            <a:avLst/>
          </a:prstGeom>
          <a:noFill/>
          <a:ln w="9525">
            <a:noFill/>
            <a:miter lim="800000"/>
            <a:headEnd/>
            <a:tailEnd/>
          </a:ln>
        </p:spPr>
        <p:txBody>
          <a:bodyPr wrap="none">
            <a:prstTxWarp prst="textNoShape">
              <a:avLst/>
            </a:prstTxWarp>
            <a:spAutoFit/>
          </a:bodyPr>
          <a:lstStyle/>
          <a:p>
            <a:r>
              <a:rPr lang="en-US" sz="1000" b="0" dirty="0"/>
              <a:t>Source: </a:t>
            </a:r>
            <a:r>
              <a:rPr lang="en-US" sz="1000" b="0" dirty="0" smtClean="0"/>
              <a:t>Wikipedia (ENIAC)</a:t>
            </a:r>
            <a:endParaRPr lang="en-US" sz="1000" b="0" dirty="0"/>
          </a:p>
        </p:txBody>
      </p:sp>
      <p:sp>
        <p:nvSpPr>
          <p:cNvPr id="4" name="Text Box 4"/>
          <p:cNvSpPr txBox="1">
            <a:spLocks noChangeArrowheads="1"/>
          </p:cNvSpPr>
          <p:nvPr/>
        </p:nvSpPr>
        <p:spPr bwMode="auto">
          <a:xfrm>
            <a:off x="0" y="5816024"/>
            <a:ext cx="9144000" cy="584776"/>
          </a:xfrm>
          <a:prstGeom prst="rect">
            <a:avLst/>
          </a:prstGeom>
          <a:noFill/>
          <a:ln w="9525">
            <a:noFill/>
            <a:miter lim="800000"/>
            <a:headEnd/>
            <a:tailEnd/>
          </a:ln>
        </p:spPr>
        <p:txBody>
          <a:bodyPr wrap="square">
            <a:spAutoFit/>
          </a:bodyPr>
          <a:lstStyle/>
          <a:p>
            <a:pPr algn="ctr"/>
            <a:r>
              <a:rPr lang="en-US" sz="3200" b="0" dirty="0" smtClean="0">
                <a:latin typeface="Gill Sans"/>
                <a:cs typeface="Gill Sans"/>
              </a:rPr>
              <a:t>So you like programming in assembly?</a:t>
            </a:r>
            <a:endParaRPr lang="en-US" sz="3200" b="0" dirty="0">
              <a:latin typeface="Gill Sans"/>
              <a:cs typeface="Gill Sans"/>
            </a:endParaRPr>
          </a:p>
        </p:txBody>
      </p:sp>
    </p:spTree>
    <p:extLst>
      <p:ext uri="{BB962C8B-B14F-4D97-AF65-F5344CB8AC3E}">
        <p14:creationId xmlns:p14="http://schemas.microsoft.com/office/powerpoint/2010/main" val="339990707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932057"/>
            <a:ext cx="3124200" cy="3325743"/>
            <a:chOff x="76200" y="1932057"/>
            <a:chExt cx="3124200" cy="3325743"/>
          </a:xfrm>
        </p:grpSpPr>
        <p:sp>
          <p:nvSpPr>
            <p:cNvPr id="3" name="Text Box 4"/>
            <p:cNvSpPr txBox="1">
              <a:spLocks noChangeArrowheads="1"/>
            </p:cNvSpPr>
            <p:nvPr/>
          </p:nvSpPr>
          <p:spPr bwMode="auto">
            <a:xfrm>
              <a:off x="609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76200" y="4903857"/>
              <a:ext cx="31242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a:t>
              </a:r>
              <a:r>
                <a:rPr lang="en-US" sz="1700" b="0" dirty="0" err="1" smtClean="0">
                  <a:solidFill>
                    <a:srgbClr val="000000"/>
                  </a:solidFill>
                  <a:latin typeface="Andale Mono"/>
                  <a:cs typeface="Andale Mono"/>
                </a:rPr>
                <a:t>Iterable</a:t>
              </a:r>
              <a:r>
                <a:rPr lang="en-US" sz="1700" b="0" dirty="0">
                  <a:solidFill>
                    <a:srgbClr val="000000"/>
                  </a:solidFill>
                  <a:latin typeface="Andale Mono"/>
                  <a:cs typeface="Andale Mono"/>
                </a:rPr>
                <a:t>[</a:t>
              </a:r>
              <a:r>
                <a:rPr lang="en-US" sz="1700" b="0" dirty="0" smtClean="0">
                  <a:solidFill>
                    <a:srgbClr val="000000"/>
                  </a:solidFill>
                  <a:latin typeface="Andale Mono"/>
                  <a:cs typeface="Andale Mono"/>
                </a:rPr>
                <a:t>V])]</a:t>
              </a:r>
              <a:endParaRPr lang="en-US" sz="1700" b="0" dirty="0">
                <a:solidFill>
                  <a:srgbClr val="000000"/>
                </a:solidFill>
                <a:latin typeface="Andale Mono"/>
                <a:cs typeface="Andale Mono"/>
              </a:endParaRPr>
            </a:p>
          </p:txBody>
        </p:sp>
        <p:sp>
          <p:nvSpPr>
            <p:cNvPr id="6" name="Rectangle 5"/>
            <p:cNvSpPr>
              <a:spLocks noChangeArrowheads="1"/>
            </p:cNvSpPr>
            <p:nvPr/>
          </p:nvSpPr>
          <p:spPr bwMode="auto">
            <a:xfrm>
              <a:off x="6096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cxnSp>
          <p:nvCxnSpPr>
            <p:cNvPr id="27" name="Straight Arrow Connector 26"/>
            <p:cNvCxnSpPr>
              <a:stCxn id="3" idx="2"/>
              <a:endCxn id="6" idx="0"/>
            </p:cNvCxnSpPr>
            <p:nvPr/>
          </p:nvCxnSpPr>
          <p:spPr bwMode="auto">
            <a:xfrm>
              <a:off x="1638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6" idx="2"/>
              <a:endCxn id="5" idx="0"/>
            </p:cNvCxnSpPr>
            <p:nvPr/>
          </p:nvCxnSpPr>
          <p:spPr bwMode="auto">
            <a:xfrm>
              <a:off x="1638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238500" y="1932057"/>
            <a:ext cx="2057400" cy="3325743"/>
            <a:chOff x="3238500" y="1932057"/>
            <a:chExt cx="2057400" cy="3325743"/>
          </a:xfrm>
        </p:grpSpPr>
        <p:sp>
          <p:nvSpPr>
            <p:cNvPr id="12" name="Rectangle 11"/>
            <p:cNvSpPr>
              <a:spLocks noChangeArrowheads="1"/>
            </p:cNvSpPr>
            <p:nvPr/>
          </p:nvSpPr>
          <p:spPr bwMode="auto">
            <a:xfrm>
              <a:off x="32385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4" name="Text Box 4"/>
            <p:cNvSpPr txBox="1">
              <a:spLocks noChangeArrowheads="1"/>
            </p:cNvSpPr>
            <p:nvPr/>
          </p:nvSpPr>
          <p:spPr bwMode="auto">
            <a:xfrm>
              <a:off x="32385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25" name="Text Box 4"/>
            <p:cNvSpPr txBox="1">
              <a:spLocks noChangeArrowheads="1"/>
            </p:cNvSpPr>
            <p:nvPr/>
          </p:nvSpPr>
          <p:spPr bwMode="auto">
            <a:xfrm>
              <a:off x="33909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0" name="Straight Arrow Connector 29"/>
            <p:cNvCxnSpPr>
              <a:stCxn id="24" idx="2"/>
              <a:endCxn id="12" idx="0"/>
            </p:cNvCxnSpPr>
            <p:nvPr/>
          </p:nvCxnSpPr>
          <p:spPr bwMode="auto">
            <a:xfrm>
              <a:off x="4267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2" idx="2"/>
              <a:endCxn id="25" idx="0"/>
            </p:cNvCxnSpPr>
            <p:nvPr/>
          </p:nvCxnSpPr>
          <p:spPr bwMode="auto">
            <a:xfrm>
              <a:off x="4267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867400" y="1932057"/>
            <a:ext cx="2971800" cy="3325743"/>
            <a:chOff x="5867400" y="1932057"/>
            <a:chExt cx="2971800" cy="3325743"/>
          </a:xfrm>
        </p:grpSpPr>
        <p:sp>
          <p:nvSpPr>
            <p:cNvPr id="7" name="Text Box 4"/>
            <p:cNvSpPr txBox="1">
              <a:spLocks noChangeArrowheads="1"/>
            </p:cNvSpPr>
            <p:nvPr/>
          </p:nvSpPr>
          <p:spPr bwMode="auto">
            <a:xfrm>
              <a:off x="6324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11" name="Rectangle 10"/>
            <p:cNvSpPr>
              <a:spLocks noChangeArrowheads="1"/>
            </p:cNvSpPr>
            <p:nvPr/>
          </p:nvSpPr>
          <p:spPr bwMode="auto">
            <a:xfrm>
              <a:off x="5867400" y="31242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aggregateByKey</a:t>
              </a:r>
              <a:endParaRPr lang="en-US" sz="1800" dirty="0">
                <a:solidFill>
                  <a:schemeClr val="bg2"/>
                </a:solidFill>
                <a:latin typeface="Gill Sans"/>
                <a:cs typeface="Gill Sans"/>
              </a:endParaRPr>
            </a:p>
            <a:p>
              <a:pPr algn="ctr"/>
              <a:r>
                <a:rPr lang="en-US" b="0" dirty="0" err="1" smtClean="0">
                  <a:solidFill>
                    <a:srgbClr val="000000"/>
                  </a:solidFill>
                  <a:latin typeface="Andale Mono"/>
                  <a:cs typeface="Andale Mono"/>
                </a:rPr>
                <a:t>seqOp</a:t>
              </a:r>
              <a:r>
                <a:rPr lang="en-US" b="0" dirty="0">
                  <a:solidFill>
                    <a:srgbClr val="000000"/>
                  </a:solidFill>
                  <a:latin typeface="Andale Mono"/>
                  <a:cs typeface="Andale Mono"/>
                </a:rPr>
                <a:t>: (U, V) ⇒ U, </a:t>
              </a:r>
              <a:r>
                <a:rPr lang="en-US" b="0" dirty="0" err="1">
                  <a:solidFill>
                    <a:srgbClr val="000000"/>
                  </a:solidFill>
                  <a:latin typeface="Andale Mono"/>
                  <a:cs typeface="Andale Mono"/>
                </a:rPr>
                <a:t>combOp</a:t>
              </a:r>
              <a:r>
                <a:rPr lang="en-US" b="0" dirty="0">
                  <a:solidFill>
                    <a:srgbClr val="000000"/>
                  </a:solidFill>
                  <a:latin typeface="Andale Mono"/>
                  <a:cs typeface="Andale Mono"/>
                </a:rPr>
                <a:t>: (U, U) ⇒ </a:t>
              </a:r>
              <a:r>
                <a:rPr lang="en-US" b="0" dirty="0" smtClean="0">
                  <a:solidFill>
                    <a:srgbClr val="000000"/>
                  </a:solidFill>
                  <a:latin typeface="Andale Mono"/>
                  <a:cs typeface="Andale Mono"/>
                </a:rPr>
                <a:t>U</a:t>
              </a:r>
              <a:endParaRPr lang="en-US" b="0" dirty="0">
                <a:solidFill>
                  <a:srgbClr val="000000"/>
                </a:solidFill>
                <a:latin typeface="Andale Mono"/>
                <a:cs typeface="Andale Mono"/>
              </a:endParaRPr>
            </a:p>
          </p:txBody>
        </p:sp>
        <p:sp>
          <p:nvSpPr>
            <p:cNvPr id="26" name="Text Box 4"/>
            <p:cNvSpPr txBox="1">
              <a:spLocks noChangeArrowheads="1"/>
            </p:cNvSpPr>
            <p:nvPr/>
          </p:nvSpPr>
          <p:spPr bwMode="auto">
            <a:xfrm>
              <a:off x="64770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U)]</a:t>
              </a:r>
              <a:endParaRPr lang="en-US" sz="1700" b="0" dirty="0">
                <a:solidFill>
                  <a:srgbClr val="000000"/>
                </a:solidFill>
                <a:latin typeface="Andale Mono"/>
                <a:cs typeface="Andale Mono"/>
              </a:endParaRPr>
            </a:p>
          </p:txBody>
        </p:sp>
        <p:cxnSp>
          <p:nvCxnSpPr>
            <p:cNvPr id="36" name="Straight Arrow Connector 35"/>
            <p:cNvCxnSpPr>
              <a:stCxn id="7" idx="2"/>
              <a:endCxn id="11" idx="0"/>
            </p:cNvCxnSpPr>
            <p:nvPr/>
          </p:nvCxnSpPr>
          <p:spPr bwMode="auto">
            <a:xfrm>
              <a:off x="7353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1" idx="2"/>
              <a:endCxn id="26" idx="0"/>
            </p:cNvCxnSpPr>
            <p:nvPr/>
          </p:nvCxnSpPr>
          <p:spPr bwMode="auto">
            <a:xfrm>
              <a:off x="7353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43" name="TextBox 4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2"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Reduce-like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35248616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2" name="Rectangle 41"/>
            <p:cNvSpPr>
              <a:spLocks noChangeArrowheads="1"/>
            </p:cNvSpPr>
            <p:nvPr/>
          </p:nvSpPr>
          <p:spPr bwMode="auto">
            <a:xfrm>
              <a:off x="838200" y="3124200"/>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sort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grpSp>
        <p:nvGrpSpPr>
          <p:cNvPr id="3" name="Group 2"/>
          <p:cNvGrpSpPr/>
          <p:nvPr/>
        </p:nvGrpSpPr>
        <p:grpSpPr>
          <a:xfrm>
            <a:off x="4343400" y="1905000"/>
            <a:ext cx="4648200" cy="3352800"/>
            <a:chOff x="4343400" y="1905000"/>
            <a:chExt cx="4648200" cy="335280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8" name="Text Box 4"/>
            <p:cNvSpPr txBox="1">
              <a:spLocks noChangeArrowheads="1"/>
            </p:cNvSpPr>
            <p:nvPr/>
          </p:nvSpPr>
          <p:spPr bwMode="auto">
            <a:xfrm>
              <a:off x="5829300" y="1905000"/>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9" name="Rectangle 38"/>
            <p:cNvSpPr>
              <a:spLocks noChangeArrowheads="1"/>
            </p:cNvSpPr>
            <p:nvPr/>
          </p:nvSpPr>
          <p:spPr bwMode="auto">
            <a:xfrm>
              <a:off x="5257800" y="3097143"/>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repartitionAnd</a:t>
              </a:r>
              <a:r>
                <a:rPr lang="en-US" sz="1800" dirty="0" smtClean="0">
                  <a:solidFill>
                    <a:schemeClr val="bg2"/>
                  </a:solidFill>
                  <a:latin typeface="Gill Sans"/>
                  <a:cs typeface="Gill Sans"/>
                </a:rPr>
                <a:t/>
              </a:r>
              <a:br>
                <a:rPr lang="en-US" sz="1800" dirty="0" smtClean="0">
                  <a:solidFill>
                    <a:schemeClr val="bg2"/>
                  </a:solidFill>
                  <a:latin typeface="Gill Sans"/>
                  <a:cs typeface="Gill Sans"/>
                </a:rPr>
              </a:br>
              <a:r>
                <a:rPr lang="en-US" sz="1800" dirty="0" err="1" smtClean="0">
                  <a:solidFill>
                    <a:schemeClr val="bg2"/>
                  </a:solidFill>
                  <a:latin typeface="Gill Sans"/>
                  <a:cs typeface="Gill Sans"/>
                </a:rPr>
                <a:t>SortWithinPartitions</a:t>
              </a:r>
              <a:endParaRPr lang="en-US" sz="1800" dirty="0">
                <a:solidFill>
                  <a:schemeClr val="bg2"/>
                </a:solidFill>
                <a:latin typeface="Gill Sans"/>
                <a:cs typeface="Gill Sans"/>
              </a:endParaRPr>
            </a:p>
          </p:txBody>
        </p:sp>
        <p:cxnSp>
          <p:nvCxnSpPr>
            <p:cNvPr id="43" name="Straight Arrow Connector 42"/>
            <p:cNvCxnSpPr>
              <a:stCxn id="39" idx="2"/>
            </p:cNvCxnSpPr>
            <p:nvPr/>
          </p:nvCxnSpPr>
          <p:spPr bwMode="auto">
            <a:xfrm>
              <a:off x="6667500" y="4087743"/>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8" idx="2"/>
              <a:endCxn id="39" idx="0"/>
            </p:cNvCxnSpPr>
            <p:nvPr/>
          </p:nvCxnSpPr>
          <p:spPr bwMode="auto">
            <a:xfrm>
              <a:off x="6667500" y="2258943"/>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Sort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35264155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smtClean="0">
                  <a:solidFill>
                    <a:schemeClr val="bg2"/>
                  </a:solidFill>
                  <a:latin typeface="Gill Sans"/>
                  <a:cs typeface="Gill Sans"/>
                </a:rPr>
                <a:t>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800" y="1932057"/>
            <a:ext cx="4953000" cy="3325743"/>
            <a:chOff x="4114800" y="1932057"/>
            <a:chExt cx="49530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114800" y="4903857"/>
              <a:ext cx="4953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[V], </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a:t>
              </a:r>
              <a:r>
                <a:rPr lang="en-US" sz="1700" b="0" dirty="0">
                  <a:solidFill>
                    <a:srgbClr val="000000"/>
                  </a:solidFill>
                  <a:latin typeface="Andale Mono"/>
                  <a:cs typeface="Andale Mono"/>
                </a:rPr>
                <a:t>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cogroup</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53905107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leftOuterJoin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Option[W]))]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267200" y="1932057"/>
            <a:ext cx="4648200" cy="3325743"/>
            <a:chOff x="4267200" y="1932057"/>
            <a:chExt cx="46482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2672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(Option[V], </a:t>
              </a:r>
              <a:r>
                <a:rPr lang="en-US" sz="1700" b="0" dirty="0">
                  <a:solidFill>
                    <a:srgbClr val="000000"/>
                  </a:solidFill>
                  <a:latin typeface="Andale Mono"/>
                  <a:cs typeface="Andale Mono"/>
                </a:rPr>
                <a:t>Option[W]))]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fullOuterJoin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2710034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886200" cy="3325743"/>
            <a:chOff x="381000" y="1932057"/>
            <a:chExt cx="3886200" cy="3325743"/>
          </a:xfrm>
        </p:grpSpPr>
        <p:sp>
          <p:nvSpPr>
            <p:cNvPr id="40" name="Text Box 4"/>
            <p:cNvSpPr txBox="1">
              <a:spLocks noChangeArrowheads="1"/>
            </p:cNvSpPr>
            <p:nvPr/>
          </p:nvSpPr>
          <p:spPr bwMode="auto">
            <a:xfrm>
              <a:off x="4572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union</a:t>
              </a:r>
              <a:endParaRPr lang="en-US" sz="1800" dirty="0">
                <a:solidFill>
                  <a:schemeClr val="bg2"/>
                </a:solidFill>
                <a:latin typeface="Gill Sans"/>
                <a:cs typeface="Gill Sans"/>
              </a:endParaRPr>
            </a:p>
          </p:txBody>
        </p:sp>
        <p:sp>
          <p:nvSpPr>
            <p:cNvPr id="43" name="Text Box 4"/>
            <p:cNvSpPr txBox="1">
              <a:spLocks noChangeArrowheads="1"/>
            </p:cNvSpPr>
            <p:nvPr/>
          </p:nvSpPr>
          <p:spPr bwMode="auto">
            <a:xfrm>
              <a:off x="22098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a:endCxn id="42" idx="0"/>
            </p:cNvCxnSpPr>
            <p:nvPr/>
          </p:nvCxnSpPr>
          <p:spPr bwMode="auto">
            <a:xfrm rot="16200000" flipH="1">
              <a:off x="11620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a:endCxn id="42" idx="0"/>
            </p:cNvCxnSpPr>
            <p:nvPr/>
          </p:nvCxnSpPr>
          <p:spPr bwMode="auto">
            <a:xfrm rot="5400000">
              <a:off x="21336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intersection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65681296"/>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[(T, U)]</a:t>
            </a:r>
            <a:endParaRPr lang="en-US" sz="1700" b="0" dirty="0">
              <a:solidFill>
                <a:srgbClr val="000000"/>
              </a:solidFill>
              <a:latin typeface="Andale Mono"/>
              <a:cs typeface="Andale Mono"/>
            </a:endParaRP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cartesian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[U]</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distinct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1219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455006452"/>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876800" y="1554480"/>
            <a:ext cx="2514600" cy="4632186"/>
            <a:chOff x="533400" y="1551057"/>
            <a:chExt cx="2514600" cy="4632186"/>
          </a:xfrm>
        </p:grpSpPr>
        <p:sp>
          <p:nvSpPr>
            <p:cNvPr id="17" name="Rectangle 16"/>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19"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0" name="Straight Arrow Connector 19"/>
            <p:cNvCxnSpPr>
              <a:stCxn id="19" idx="2"/>
              <a:endCxn id="17"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Rectangle 24"/>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7"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29" name="Straight Arrow Connector 28"/>
            <p:cNvCxnSpPr>
              <a:stCxn id="25" idx="2"/>
              <a:endCxn id="27"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7275866" y="6324600"/>
            <a:ext cx="1715734" cy="461665"/>
          </a:xfrm>
          <a:prstGeom prst="rect">
            <a:avLst/>
          </a:prstGeom>
          <a:noFill/>
        </p:spPr>
        <p:txBody>
          <a:bodyPr wrap="none" rtlCol="0">
            <a:spAutoFit/>
          </a:bodyPr>
          <a:lstStyle/>
          <a:p>
            <a:r>
              <a:rPr lang="en-US" sz="2400" b="0" dirty="0" smtClean="0">
                <a:solidFill>
                  <a:srgbClr val="FF0000"/>
                </a:solidFill>
                <a:latin typeface="Gill Sans"/>
                <a:cs typeface="Gill Sans"/>
              </a:rPr>
              <a:t>Not quite…</a:t>
            </a:r>
            <a:endParaRPr lang="en-US" sz="2400" b="0" dirty="0">
              <a:solidFill>
                <a:srgbClr val="FF0000"/>
              </a:solidFill>
              <a:latin typeface="Gill Sans"/>
              <a:cs typeface="Gill Sans"/>
            </a:endParaRPr>
          </a:p>
        </p:txBody>
      </p:sp>
      <p:grpSp>
        <p:nvGrpSpPr>
          <p:cNvPr id="28" name="Group 27"/>
          <p:cNvGrpSpPr/>
          <p:nvPr/>
        </p:nvGrpSpPr>
        <p:grpSpPr>
          <a:xfrm>
            <a:off x="1752600" y="1554480"/>
            <a:ext cx="2514600" cy="4632186"/>
            <a:chOff x="533400" y="1551057"/>
            <a:chExt cx="2514600" cy="4632186"/>
          </a:xfrm>
        </p:grpSpPr>
        <p:sp>
          <p:nvSpPr>
            <p:cNvPr id="30" name="Rectangle 29"/>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31"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2" name="Straight Arrow Connector 31"/>
            <p:cNvCxnSpPr>
              <a:stCxn id="31" idx="2"/>
              <a:endCxn id="30"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Rectangle 33"/>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35"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6" name="Straight Arrow Connector 35"/>
            <p:cNvCxnSpPr>
              <a:stCxn id="34" idx="2"/>
              <a:endCxn id="35"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24889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755648" y="1551057"/>
            <a:ext cx="2514600" cy="4632186"/>
            <a:chOff x="3124200" y="1551057"/>
            <a:chExt cx="2514600" cy="4632186"/>
          </a:xfrm>
        </p:grpSpPr>
        <p:sp>
          <p:nvSpPr>
            <p:cNvPr id="33" name="Rectangle 32"/>
            <p:cNvSpPr>
              <a:spLocks noChangeArrowheads="1"/>
            </p:cNvSpPr>
            <p:nvPr/>
          </p:nvSpPr>
          <p:spPr bwMode="auto">
            <a:xfrm>
              <a:off x="31242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37" name="Rectangle 36"/>
            <p:cNvSpPr>
              <a:spLocks noChangeArrowheads="1"/>
            </p:cNvSpPr>
            <p:nvPr/>
          </p:nvSpPr>
          <p:spPr bwMode="auto">
            <a:xfrm>
              <a:off x="31242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38" name="Text Box 4"/>
            <p:cNvSpPr txBox="1">
              <a:spLocks noChangeArrowheads="1"/>
            </p:cNvSpPr>
            <p:nvPr/>
          </p:nvSpPr>
          <p:spPr bwMode="auto">
            <a:xfrm>
              <a:off x="38481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9" name="Straight Arrow Connector 38"/>
            <p:cNvCxnSpPr>
              <a:stCxn id="38" idx="2"/>
              <a:endCxn id="37" idx="0"/>
            </p:cNvCxnSpPr>
            <p:nvPr/>
          </p:nvCxnSpPr>
          <p:spPr bwMode="auto">
            <a:xfrm>
              <a:off x="43815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31242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48" name="Text Box 4"/>
            <p:cNvSpPr txBox="1">
              <a:spLocks noChangeArrowheads="1"/>
            </p:cNvSpPr>
            <p:nvPr/>
          </p:nvSpPr>
          <p:spPr bwMode="auto">
            <a:xfrm>
              <a:off x="34290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49" name="Straight Arrow Connector 48"/>
            <p:cNvCxnSpPr>
              <a:stCxn id="45" idx="2"/>
              <a:endCxn id="48" idx="0"/>
            </p:cNvCxnSpPr>
            <p:nvPr/>
          </p:nvCxnSpPr>
          <p:spPr bwMode="auto">
            <a:xfrm>
              <a:off x="43815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873752" y="1551057"/>
            <a:ext cx="2514600" cy="4632186"/>
            <a:chOff x="5715000" y="1551057"/>
            <a:chExt cx="2514600" cy="4632186"/>
          </a:xfrm>
        </p:grpSpPr>
        <p:sp>
          <p:nvSpPr>
            <p:cNvPr id="52" name="Rectangle 51"/>
            <p:cNvSpPr>
              <a:spLocks noChangeArrowheads="1"/>
            </p:cNvSpPr>
            <p:nvPr/>
          </p:nvSpPr>
          <p:spPr bwMode="auto">
            <a:xfrm>
              <a:off x="57150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53" name="Text Box 4"/>
            <p:cNvSpPr txBox="1">
              <a:spLocks noChangeArrowheads="1"/>
            </p:cNvSpPr>
            <p:nvPr/>
          </p:nvSpPr>
          <p:spPr bwMode="auto">
            <a:xfrm>
              <a:off x="64389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54" name="Straight Arrow Connector 53"/>
            <p:cNvCxnSpPr>
              <a:stCxn id="53" idx="2"/>
              <a:endCxn id="52" idx="0"/>
            </p:cNvCxnSpPr>
            <p:nvPr/>
          </p:nvCxnSpPr>
          <p:spPr bwMode="auto">
            <a:xfrm>
              <a:off x="69723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8" name="Rectangle 57"/>
            <p:cNvSpPr>
              <a:spLocks noChangeArrowheads="1"/>
            </p:cNvSpPr>
            <p:nvPr/>
          </p:nvSpPr>
          <p:spPr bwMode="auto">
            <a:xfrm>
              <a:off x="57150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59" name="Rectangle 58"/>
            <p:cNvSpPr>
              <a:spLocks noChangeArrowheads="1"/>
            </p:cNvSpPr>
            <p:nvPr/>
          </p:nvSpPr>
          <p:spPr bwMode="auto">
            <a:xfrm>
              <a:off x="57150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68" name="Text Box 4"/>
            <p:cNvSpPr txBox="1">
              <a:spLocks noChangeArrowheads="1"/>
            </p:cNvSpPr>
            <p:nvPr/>
          </p:nvSpPr>
          <p:spPr bwMode="auto">
            <a:xfrm>
              <a:off x="60198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69" name="Straight Arrow Connector 68"/>
            <p:cNvCxnSpPr>
              <a:stCxn id="59" idx="2"/>
              <a:endCxn id="68" idx="0"/>
            </p:cNvCxnSpPr>
            <p:nvPr/>
          </p:nvCxnSpPr>
          <p:spPr bwMode="auto">
            <a:xfrm>
              <a:off x="69723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6907082" y="6324600"/>
            <a:ext cx="2160718" cy="461665"/>
          </a:xfrm>
          <a:prstGeom prst="rect">
            <a:avLst/>
          </a:prstGeom>
          <a:noFill/>
        </p:spPr>
        <p:txBody>
          <a:bodyPr wrap="none" rtlCol="0">
            <a:spAutoFit/>
          </a:bodyPr>
          <a:lstStyle/>
          <a:p>
            <a:r>
              <a:rPr lang="en-US" sz="2400" b="0" dirty="0" smtClean="0">
                <a:solidFill>
                  <a:srgbClr val="FF0000"/>
                </a:solidFill>
                <a:latin typeface="Gill Sans"/>
                <a:cs typeface="Gill Sans"/>
              </a:rPr>
              <a:t>Still not quite…</a:t>
            </a:r>
            <a:endParaRPr lang="en-US" sz="2400" b="0" dirty="0">
              <a:solidFill>
                <a:srgbClr val="FF0000"/>
              </a:solidFill>
              <a:latin typeface="Gill Sans"/>
              <a:cs typeface="Gill Sans"/>
            </a:endParaRPr>
          </a:p>
        </p:txBody>
      </p:sp>
      <p:sp>
        <p:nvSpPr>
          <p:cNvPr id="20" name="TextBox 19"/>
          <p:cNvSpPr txBox="1"/>
          <p:nvPr/>
        </p:nvSpPr>
        <p:spPr>
          <a:xfrm rot="299246">
            <a:off x="152400" y="4998737"/>
            <a:ext cx="2825263" cy="461665"/>
          </a:xfrm>
          <a:prstGeom prst="rect">
            <a:avLst/>
          </a:prstGeom>
          <a:noFill/>
        </p:spPr>
        <p:txBody>
          <a:bodyPr wrap="none" rtlCol="0">
            <a:spAutoFit/>
          </a:bodyPr>
          <a:lstStyle/>
          <a:p>
            <a:r>
              <a:rPr lang="en-US" sz="2400" b="0" dirty="0" smtClean="0">
                <a:solidFill>
                  <a:srgbClr val="FF0000"/>
                </a:solidFill>
                <a:latin typeface="Gill Sans"/>
                <a:cs typeface="Gill Sans"/>
              </a:rPr>
              <a:t>Nope, this isn’t “odd”</a:t>
            </a:r>
            <a:endParaRPr lang="en-US" sz="2400" b="0" dirty="0">
              <a:solidFill>
                <a:srgbClr val="FF0000"/>
              </a:solidFill>
              <a:latin typeface="Gill Sans"/>
              <a:cs typeface="Gill Sans"/>
            </a:endParaRPr>
          </a:p>
        </p:txBody>
      </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996762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2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1905000"/>
            <a:ext cx="7010400" cy="2031325"/>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r>
              <a:rPr lang="en-US" sz="1800" b="0" dirty="0" smtClean="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smtClean="0">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smtClean="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flatMap</a:t>
            </a:r>
            <a:r>
              <a:rPr lang="en-US" sz="1800" b="0" dirty="0">
                <a:solidFill>
                  <a:srgbClr val="000000"/>
                </a:solidFill>
                <a:latin typeface="Andale Mono"/>
                <a:cs typeface="Andale Mono"/>
              </a:rPr>
              <a:t>(line =&gt; tokenize(line))</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(word =&gt; (word, 1))</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reduceByKey</a:t>
            </a:r>
            <a:r>
              <a:rPr lang="en-US" sz="1800" b="0" dirty="0">
                <a:solidFill>
                  <a:srgbClr val="000000"/>
                </a:solidFill>
                <a:latin typeface="Andale Mono"/>
                <a:cs typeface="Andale Mono"/>
              </a:rPr>
              <a:t>(_ + _)</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extBox 3"/>
          <p:cNvSpPr txBox="1"/>
          <p:nvPr/>
        </p:nvSpPr>
        <p:spPr>
          <a:xfrm>
            <a:off x="6096000" y="4601528"/>
            <a:ext cx="2362200" cy="369332"/>
          </a:xfrm>
          <a:prstGeom prst="rect">
            <a:avLst/>
          </a:prstGeom>
          <a:noFill/>
          <a:ln>
            <a:noFill/>
          </a:ln>
        </p:spPr>
        <p:txBody>
          <a:bodyPr wrap="square" rtlCol="0">
            <a:spAutoFit/>
          </a:bodyPr>
          <a:lstStyle/>
          <a:p>
            <a:r>
              <a:rPr lang="es-ES_tradnl" sz="1800" b="0" dirty="0">
                <a:solidFill>
                  <a:srgbClr val="000000"/>
                </a:solidFill>
                <a:latin typeface="Andale Mono"/>
                <a:cs typeface="Andale Mono"/>
              </a:rPr>
              <a:t>(x, y) =&gt; x + y</a:t>
            </a:r>
            <a:endParaRPr lang="en-US" sz="1800" b="0" dirty="0">
              <a:solidFill>
                <a:srgbClr val="000000"/>
              </a:solidFill>
              <a:latin typeface="Andale Mono"/>
              <a:cs typeface="Andale Mono"/>
            </a:endParaRPr>
          </a:p>
        </p:txBody>
      </p:sp>
      <p:cxnSp>
        <p:nvCxnSpPr>
          <p:cNvPr id="5" name="Straight Arrow Connector 4"/>
          <p:cNvCxnSpPr/>
          <p:nvPr/>
        </p:nvCxnSpPr>
        <p:spPr bwMode="auto">
          <a:xfrm flipH="1" flipV="1">
            <a:off x="4343400" y="3458528"/>
            <a:ext cx="2895600" cy="152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4" idx="0"/>
          </p:cNvCxnSpPr>
          <p:nvPr/>
        </p:nvCxnSpPr>
        <p:spPr bwMode="auto">
          <a:xfrm>
            <a:off x="7239000" y="3610928"/>
            <a:ext cx="38100" cy="990600"/>
          </a:xfrm>
          <a:prstGeom prst="straightConnector1">
            <a:avLst/>
          </a:prstGeom>
          <a:ln>
            <a:headEnd type="none" w="med" len="med"/>
            <a:tailEnd type="none"/>
          </a:ln>
        </p:spPr>
        <p:style>
          <a:lnRef idx="1">
            <a:schemeClr val="dk1"/>
          </a:lnRef>
          <a:fillRef idx="0">
            <a:schemeClr val="dk1"/>
          </a:fillRef>
          <a:effectRef idx="0">
            <a:schemeClr val="dk1"/>
          </a:effectRef>
          <a:fontRef idx="minor">
            <a:schemeClr val="tx1"/>
          </a:fontRef>
        </p:style>
      </p:cxn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Word Count</a:t>
            </a:r>
            <a:endParaRPr lang="en-US" sz="3600" b="0" kern="0" dirty="0">
              <a:solidFill>
                <a:srgbClr val="000000"/>
              </a:solidFill>
              <a:latin typeface="Gill Sans"/>
              <a:cs typeface="Gill Sans"/>
            </a:endParaRPr>
          </a:p>
        </p:txBody>
      </p:sp>
      <p:sp>
        <p:nvSpPr>
          <p:cNvPr id="9" name="TextBox 8"/>
          <p:cNvSpPr txBox="1"/>
          <p:nvPr/>
        </p:nvSpPr>
        <p:spPr>
          <a:xfrm>
            <a:off x="6016119" y="6397079"/>
            <a:ext cx="1981200" cy="369332"/>
          </a:xfrm>
          <a:prstGeom prst="rect">
            <a:avLst/>
          </a:prstGeom>
          <a:noFill/>
          <a:ln>
            <a:noFill/>
          </a:ln>
        </p:spPr>
        <p:txBody>
          <a:bodyPr wrap="square" rtlCol="0">
            <a:spAutoFit/>
          </a:bodyPr>
          <a:lstStyle/>
          <a:p>
            <a:r>
              <a:rPr lang="en-US" sz="1800" b="0" dirty="0" smtClean="0">
                <a:solidFill>
                  <a:srgbClr val="000000"/>
                </a:solidFill>
                <a:latin typeface="Andale Mono"/>
                <a:cs typeface="Andale Mono"/>
              </a:rPr>
              <a:t>a._1</a:t>
            </a:r>
            <a:endParaRPr lang="en-US" sz="1800" b="0" dirty="0">
              <a:solidFill>
                <a:srgbClr val="000000"/>
              </a:solidFill>
              <a:latin typeface="Andale Mono"/>
              <a:cs typeface="Andale Mono"/>
            </a:endParaRPr>
          </a:p>
        </p:txBody>
      </p:sp>
      <p:sp>
        <p:nvSpPr>
          <p:cNvPr id="10" name="TextBox 9"/>
          <p:cNvSpPr txBox="1"/>
          <p:nvPr/>
        </p:nvSpPr>
        <p:spPr>
          <a:xfrm>
            <a:off x="609600" y="6381690"/>
            <a:ext cx="6930519"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Aside: Scala tuple access notation, e.g.,</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434312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828800"/>
            <a:ext cx="7772400" cy="3970318"/>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(object mapper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map(key: Long, value: Text) =</a:t>
            </a:r>
          </a:p>
          <a:p>
            <a:r>
              <a:rPr lang="en-US" sz="1800" b="0" dirty="0">
                <a:solidFill>
                  <a:srgbClr val="000000"/>
                </a:solidFill>
                <a:latin typeface="Andale Mono"/>
                <a:cs typeface="Andale Mono"/>
              </a:rPr>
              <a:t>      tokenize(value).</a:t>
            </a:r>
            <a:r>
              <a:rPr lang="en-US" sz="1800" b="0" dirty="0" err="1">
                <a:solidFill>
                  <a:srgbClr val="000000"/>
                </a:solidFill>
                <a:latin typeface="Andale Mono"/>
                <a:cs typeface="Andale Mono"/>
              </a:rPr>
              <a:t>foreach</a:t>
            </a:r>
            <a:r>
              <a:rPr lang="en-US" sz="1800" b="0" dirty="0">
                <a:solidFill>
                  <a:srgbClr val="000000"/>
                </a:solidFill>
                <a:latin typeface="Andale Mono"/>
                <a:cs typeface="Andale Mono"/>
              </a:rPr>
              <a:t>(word =&gt;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(word, 1))</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.reduce</a:t>
            </a:r>
            <a:r>
              <a:rPr lang="en-US" sz="1800" b="0" dirty="0">
                <a:solidFill>
                  <a:srgbClr val="000000"/>
                </a:solidFill>
                <a:latin typeface="Andale Mono"/>
                <a:cs typeface="Andale Mono"/>
              </a:rPr>
              <a:t>(object reducer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reduce(key: Text, values: </a:t>
            </a:r>
            <a:r>
              <a:rPr lang="en-US" sz="1800" b="0" dirty="0" err="1">
                <a:solidFill>
                  <a:srgbClr val="000000"/>
                </a:solidFill>
                <a:latin typeface="Andale Mono"/>
                <a:cs typeface="Andale Mono"/>
              </a:rPr>
              <a:t>Iterable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Int</a:t>
            </a:r>
            <a:r>
              <a:rPr lang="en-US" sz="1800" b="0" dirty="0">
                <a:solidFill>
                  <a:srgbClr val="000000"/>
                </a:solidFill>
                <a:latin typeface="Andale Mono"/>
                <a:cs typeface="Andale Mono"/>
              </a:rPr>
              <a:t>]) =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var</a:t>
            </a:r>
            <a:r>
              <a:rPr lang="en-US" sz="1800" b="0" dirty="0">
                <a:solidFill>
                  <a:srgbClr val="000000"/>
                </a:solidFill>
                <a:latin typeface="Andale Mono"/>
                <a:cs typeface="Andale Mono"/>
              </a:rPr>
              <a:t> sum = 0</a:t>
            </a:r>
          </a:p>
          <a:p>
            <a:r>
              <a:rPr lang="en-US" sz="1800" b="0" dirty="0">
                <a:solidFill>
                  <a:srgbClr val="000000"/>
                </a:solidFill>
                <a:latin typeface="Andale Mono"/>
                <a:cs typeface="Andale Mono"/>
              </a:rPr>
              <a:t>      for (value &lt;- </a:t>
            </a:r>
            <a:r>
              <a:rPr lang="en-US" sz="1800" b="0" dirty="0" smtClean="0">
                <a:solidFill>
                  <a:srgbClr val="000000"/>
                </a:solidFill>
                <a:latin typeface="Andale Mono"/>
                <a:cs typeface="Andale Mono"/>
              </a:rPr>
              <a:t>values) </a:t>
            </a:r>
            <a:r>
              <a:rPr lang="en-US" sz="1800" b="0" dirty="0">
                <a:solidFill>
                  <a:srgbClr val="000000"/>
                </a:solidFill>
                <a:latin typeface="Andale Mono"/>
                <a:cs typeface="Andale Mono"/>
              </a:rPr>
              <a:t>sum += value</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(key, sum)</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Don’t focus on Java verbosity!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032122019"/>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TimeCar.com-BTTF_DeLorean_Time_Machine-OtoGodfrey.com-JMortonPhoto.com-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0"/>
            <a:ext cx="10284991" cy="6858000"/>
          </a:xfrm>
          <a:prstGeom prst="rect">
            <a:avLst/>
          </a:prstGeom>
        </p:spPr>
      </p:pic>
      <p:sp>
        <p:nvSpPr>
          <p:cNvPr id="3" name="TextBox 2"/>
          <p:cNvSpPr txBox="1"/>
          <p:nvPr/>
        </p:nvSpPr>
        <p:spPr>
          <a:xfrm>
            <a:off x="0" y="6229290"/>
            <a:ext cx="9144000" cy="400110"/>
          </a:xfrm>
          <a:prstGeom prst="rect">
            <a:avLst/>
          </a:prstGeom>
          <a:noFill/>
        </p:spPr>
        <p:txBody>
          <a:bodyPr wrap="square" rtlCol="0">
            <a:spAutoFit/>
          </a:bodyPr>
          <a:lstStyle/>
          <a:p>
            <a:pPr algn="ctr"/>
            <a:r>
              <a:rPr lang="en-US" sz="2000" b="0" dirty="0" smtClean="0">
                <a:solidFill>
                  <a:srgbClr val="FFFFFF"/>
                </a:solidFill>
                <a:latin typeface="Gill Sans"/>
                <a:cs typeface="Gill Sans"/>
              </a:rPr>
              <a:t>(circa 2007)</a:t>
            </a:r>
          </a:p>
        </p:txBody>
      </p:sp>
      <p:sp>
        <p:nvSpPr>
          <p:cNvPr id="4" name="TextBox 3"/>
          <p:cNvSpPr txBox="1"/>
          <p:nvPr/>
        </p:nvSpPr>
        <p:spPr>
          <a:xfrm>
            <a:off x="0" y="5867400"/>
            <a:ext cx="9144000" cy="461665"/>
          </a:xfrm>
          <a:prstGeom prst="rect">
            <a:avLst/>
          </a:prstGeom>
          <a:noFill/>
        </p:spPr>
        <p:txBody>
          <a:bodyPr wrap="square" rtlCol="0">
            <a:spAutoFit/>
          </a:bodyPr>
          <a:lstStyle/>
          <a:p>
            <a:pPr algn="ctr"/>
            <a:r>
              <a:rPr lang="en-US" sz="2400" b="0" dirty="0" smtClean="0">
                <a:solidFill>
                  <a:srgbClr val="FFFFFF"/>
                </a:solidFill>
                <a:latin typeface="Gill Sans"/>
                <a:cs typeface="Gill Sans"/>
              </a:rPr>
              <a:t>Hadoop is great, but it’s really </a:t>
            </a:r>
            <a:r>
              <a:rPr lang="en-US" sz="2400" b="0" dirty="0" err="1" smtClean="0">
                <a:solidFill>
                  <a:srgbClr val="FFFFFF"/>
                </a:solidFill>
                <a:latin typeface="Gill Sans"/>
                <a:cs typeface="Gill Sans"/>
              </a:rPr>
              <a:t>waaaaay</a:t>
            </a:r>
            <a:r>
              <a:rPr lang="en-US" sz="2400" b="0" dirty="0" smtClean="0">
                <a:solidFill>
                  <a:srgbClr val="FFFFFF"/>
                </a:solidFill>
                <a:latin typeface="Gill Sans"/>
                <a:cs typeface="Gill Sans"/>
              </a:rPr>
              <a:t> too low level!</a:t>
            </a: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a:t>
            </a:r>
            <a:r>
              <a:rPr lang="en-US" sz="1000" b="0" dirty="0" err="1" smtClean="0"/>
              <a:t>DeLorean</a:t>
            </a:r>
            <a:r>
              <a:rPr lang="en-US" sz="1000" b="0" dirty="0" smtClean="0"/>
              <a:t> time machine)</a:t>
            </a:r>
            <a:endParaRPr lang="en-US" sz="1000" b="0" dirty="0"/>
          </a:p>
        </p:txBody>
      </p:sp>
    </p:spTree>
    <p:extLst>
      <p:ext uri="{BB962C8B-B14F-4D97-AF65-F5344CB8AC3E}">
        <p14:creationId xmlns:p14="http://schemas.microsoft.com/office/powerpoint/2010/main" val="2343032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Next Time</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2357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What’s an RDD?</a:t>
            </a:r>
          </a:p>
        </p:txBody>
      </p:sp>
      <p:sp>
        <p:nvSpPr>
          <p:cNvPr id="9" name="TextBox 8"/>
          <p:cNvSpPr txBox="1"/>
          <p:nvPr/>
        </p:nvSpPr>
        <p:spPr>
          <a:xfrm>
            <a:off x="0" y="28530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does Spark actually work?</a:t>
            </a:r>
          </a:p>
        </p:txBody>
      </p:sp>
      <p:sp>
        <p:nvSpPr>
          <p:cNvPr id="11" name="TextBox 10"/>
          <p:cNvSpPr txBox="1"/>
          <p:nvPr/>
        </p:nvSpPr>
        <p:spPr>
          <a:xfrm>
            <a:off x="0" y="3348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Algorithm design: </a:t>
            </a:r>
            <a:r>
              <a:rPr lang="en-US" sz="2400" b="0" kern="0" dirty="0" err="1">
                <a:solidFill>
                  <a:srgbClr val="000000"/>
                </a:solidFill>
                <a:latin typeface="Gill Sans"/>
                <a:cs typeface="Gill Sans"/>
              </a:rPr>
              <a:t>redux</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300853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algn="ctr">
              <a:defRPr/>
            </a:pPr>
            <a:r>
              <a:rPr lang="en-US" sz="3600" b="0" kern="0" dirty="0" smtClean="0">
                <a:solidFill>
                  <a:srgbClr val="000000"/>
                </a:solidFill>
                <a:latin typeface="Gill Sans"/>
                <a:cs typeface="Gill Sans"/>
              </a:rPr>
              <a:t>Meanwhile, at </a:t>
            </a:r>
            <a:r>
              <a:rPr lang="en-US" sz="3600" b="0" kern="0" dirty="0">
                <a:solidFill>
                  <a:srgbClr val="000000"/>
                </a:solidFill>
                <a:latin typeface="Gill Sans"/>
                <a:cs typeface="Gill Sans"/>
              </a:rPr>
              <a:t>1600 Amphitheatre </a:t>
            </a:r>
            <a:r>
              <a:rPr lang="en-US" sz="3600" b="0" kern="0" dirty="0" smtClean="0">
                <a:solidFill>
                  <a:srgbClr val="000000"/>
                </a:solidFill>
                <a:latin typeface="Gill Sans"/>
                <a:cs typeface="Gill Sans"/>
              </a:rPr>
              <a:t>Parkway</a:t>
            </a:r>
            <a:r>
              <a:rPr lang="mr-IN" sz="3600" b="0" kern="0" dirty="0" smtClean="0">
                <a:solidFill>
                  <a:srgbClr val="000000"/>
                </a:solidFill>
                <a:latin typeface="Gill Sans"/>
                <a:cs typeface="Gill Sans"/>
              </a:rPr>
              <a:t>…</a:t>
            </a:r>
            <a:r>
              <a:rPr lang="en-US" sz="3600" b="0" kern="0" dirty="0" smtClean="0">
                <a:solidFill>
                  <a:srgbClr val="000000"/>
                </a:solidFill>
                <a:latin typeface="Gill Sans"/>
                <a:cs typeface="Gill Sans"/>
              </a:rPr>
              <a:t> </a:t>
            </a:r>
            <a:endParaRPr lang="en-US" sz="3600" b="0" kern="0" dirty="0">
              <a:solidFill>
                <a:srgbClr val="000000"/>
              </a:solidFill>
              <a:latin typeface="Gill Sans"/>
              <a:cs typeface="Gill Sans"/>
            </a:endParaRPr>
          </a:p>
        </p:txBody>
      </p:sp>
      <p:sp>
        <p:nvSpPr>
          <p:cNvPr id="7" name="TextBox 6"/>
          <p:cNvSpPr txBox="1"/>
          <p:nvPr/>
        </p:nvSpPr>
        <p:spPr>
          <a:xfrm>
            <a:off x="0" y="2124670"/>
            <a:ext cx="9144000" cy="461665"/>
          </a:xfrm>
          <a:prstGeom prst="rect">
            <a:avLst/>
          </a:prstGeom>
          <a:noFill/>
        </p:spPr>
        <p:txBody>
          <a:bodyPr wrap="square" rtlCol="0">
            <a:spAutoFit/>
          </a:bodyPr>
          <a:lstStyle/>
          <a:p>
            <a:pPr lvl="0" algn="ctr">
              <a:defRPr/>
            </a:pPr>
            <a:r>
              <a:rPr lang="en-US" sz="2400" b="0" kern="0" smtClean="0">
                <a:solidFill>
                  <a:srgbClr val="000000"/>
                </a:solidFill>
                <a:latin typeface="Gill Sans"/>
                <a:cs typeface="Gill Sans"/>
              </a:rPr>
              <a:t>Sawzall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2003</a:t>
            </a:r>
            <a:endParaRPr lang="en-US" sz="2400" b="0" kern="0" dirty="0">
              <a:solidFill>
                <a:srgbClr val="000000"/>
              </a:solidFill>
              <a:latin typeface="Gill Sans"/>
              <a:cs typeface="Gill Sans"/>
            </a:endParaRPr>
          </a:p>
        </p:txBody>
      </p:sp>
      <p:sp>
        <p:nvSpPr>
          <p:cNvPr id="8" name="TextBox 7"/>
          <p:cNvSpPr txBox="1"/>
          <p:nvPr/>
        </p:nvSpPr>
        <p:spPr>
          <a:xfrm>
            <a:off x="0" y="250567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Lumberjack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a:t>
            </a:r>
            <a:endParaRPr lang="en-US" sz="2400" b="0" kern="0" dirty="0">
              <a:solidFill>
                <a:srgbClr val="000000"/>
              </a:solidFill>
              <a:latin typeface="Gill Sans"/>
              <a:cs typeface="Gill Sans"/>
            </a:endParaRPr>
          </a:p>
        </p:txBody>
      </p:sp>
      <p:sp>
        <p:nvSpPr>
          <p:cNvPr id="10" name="TextBox 9"/>
          <p:cNvSpPr txBox="1"/>
          <p:nvPr/>
        </p:nvSpPr>
        <p:spPr>
          <a:xfrm>
            <a:off x="0" y="288667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Flume(Java)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2009</a:t>
            </a:r>
            <a:endParaRPr lang="en-US" sz="2400" b="0" kern="0" dirty="0">
              <a:solidFill>
                <a:srgbClr val="000000"/>
              </a:solidFill>
              <a:latin typeface="Gill Sans"/>
              <a:cs typeface="Gill Sans"/>
            </a:endParaRPr>
          </a:p>
        </p:txBody>
      </p:sp>
      <p:sp>
        <p:nvSpPr>
          <p:cNvPr id="9" name="TextBox 8"/>
          <p:cNvSpPr txBox="1"/>
          <p:nvPr/>
        </p:nvSpPr>
        <p:spPr>
          <a:xfrm>
            <a:off x="0" y="3272135"/>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Cloud Dataflow (Flume + </a:t>
            </a:r>
            <a:r>
              <a:rPr lang="en-US" sz="2400" b="0" kern="0" dirty="0" err="1" smtClean="0">
                <a:solidFill>
                  <a:srgbClr val="000000"/>
                </a:solidFill>
                <a:latin typeface="Gill Sans"/>
                <a:cs typeface="Gill Sans"/>
              </a:rPr>
              <a:t>MillWheel</a:t>
            </a:r>
            <a:r>
              <a:rPr lang="en-US" sz="2400" b="0" kern="0" dirty="0" smtClean="0">
                <a:solidFill>
                  <a:srgbClr val="000000"/>
                </a:solidFill>
                <a:latin typeface="Gill Sans"/>
                <a:cs typeface="Gill Sans"/>
              </a:rPr>
              <a:t>) </a:t>
            </a:r>
            <a:r>
              <a:rPr lang="mr-IN" sz="2400" b="0" kern="0" dirty="0" smtClean="0">
                <a:solidFill>
                  <a:srgbClr val="000000"/>
                </a:solidFill>
                <a:latin typeface="Gill Sans"/>
                <a:cs typeface="Gill Sans"/>
              </a:rPr>
              <a:t>–</a:t>
            </a:r>
            <a:r>
              <a:rPr lang="en-US" sz="2400" b="0" kern="0" dirty="0" smtClean="0">
                <a:solidFill>
                  <a:srgbClr val="000000"/>
                </a:solidFill>
                <a:latin typeface="Gill Sans"/>
                <a:cs typeface="Gill Sans"/>
              </a:rPr>
              <a:t> circa 2014</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418170299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9"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sp>
        <p:nvSpPr>
          <p:cNvPr id="5" name="TextBox 4"/>
          <p:cNvSpPr txBox="1"/>
          <p:nvPr/>
        </p:nvSpPr>
        <p:spPr>
          <a:xfrm>
            <a:off x="0" y="1905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Core data types</a:t>
            </a:r>
            <a:endParaRPr lang="en-US" sz="2400" b="0" kern="0" dirty="0">
              <a:solidFill>
                <a:srgbClr val="000000"/>
              </a:solidFill>
              <a:latin typeface="Gill Sans"/>
              <a:cs typeface="Gill Sans"/>
            </a:endParaRPr>
          </a:p>
        </p:txBody>
      </p:sp>
      <p:sp>
        <p:nvSpPr>
          <p:cNvPr id="6" name="TextBox 5"/>
          <p:cNvSpPr txBox="1"/>
          <p:nvPr/>
        </p:nvSpPr>
        <p:spPr>
          <a:xfrm>
            <a:off x="0" y="2286000"/>
            <a:ext cx="9144000" cy="707886"/>
          </a:xfrm>
          <a:prstGeom prst="rect">
            <a:avLst/>
          </a:prstGeom>
          <a:noFill/>
        </p:spPr>
        <p:txBody>
          <a:bodyPr wrap="square" rtlCol="0">
            <a:spAutoFit/>
          </a:bodyPr>
          <a:lstStyle/>
          <a:p>
            <a:pPr lvl="0" algn="ctr">
              <a:defRPr/>
            </a:pPr>
            <a:r>
              <a:rPr lang="en-US" sz="2000" b="0" kern="0" dirty="0" err="1" smtClean="0">
                <a:solidFill>
                  <a:srgbClr val="0070C0"/>
                </a:solidFill>
                <a:latin typeface="Gill Sans"/>
                <a:cs typeface="Gill Sans"/>
              </a:rPr>
              <a:t>PCollection</a:t>
            </a:r>
            <a:r>
              <a:rPr lang="en-US" sz="2000" b="0" kern="0" dirty="0" smtClean="0">
                <a:solidFill>
                  <a:srgbClr val="0070C0"/>
                </a:solidFill>
                <a:latin typeface="Gill Sans"/>
                <a:cs typeface="Gill Sans"/>
              </a:rPr>
              <a:t>&lt;T</a:t>
            </a:r>
            <a:r>
              <a:rPr lang="en-US" sz="2000" b="0" kern="0" dirty="0">
                <a:solidFill>
                  <a:srgbClr val="0070C0"/>
                </a:solidFill>
                <a:latin typeface="Gill Sans"/>
                <a:cs typeface="Gill Sans"/>
              </a:rPr>
              <a:t>&gt; </a:t>
            </a:r>
            <a:r>
              <a:rPr lang="en-US" sz="2000" b="0" kern="0" dirty="0" smtClean="0">
                <a:solidFill>
                  <a:srgbClr val="0070C0"/>
                </a:solidFill>
                <a:latin typeface="Gill Sans"/>
                <a:cs typeface="Gill Sans"/>
              </a:rPr>
              <a:t>- a </a:t>
            </a:r>
            <a:r>
              <a:rPr lang="en-US" sz="2000" b="0" kern="0" dirty="0">
                <a:solidFill>
                  <a:srgbClr val="0070C0"/>
                </a:solidFill>
                <a:latin typeface="Gill Sans"/>
                <a:cs typeface="Gill Sans"/>
              </a:rPr>
              <a:t>(possibly huge) immutable bag of elements of type T</a:t>
            </a:r>
            <a:endParaRPr lang="en-US" sz="2000" b="0" kern="0" dirty="0" smtClean="0">
              <a:solidFill>
                <a:srgbClr val="0070C0"/>
              </a:solidFill>
              <a:latin typeface="Gill Sans"/>
              <a:cs typeface="Gill Sans"/>
            </a:endParaRPr>
          </a:p>
          <a:p>
            <a:pPr lvl="0" algn="ctr">
              <a:defRPr/>
            </a:pPr>
            <a:r>
              <a:rPr lang="en-US" sz="2000" b="0" kern="0" dirty="0" err="1" smtClean="0">
                <a:solidFill>
                  <a:srgbClr val="0070C0"/>
                </a:solidFill>
                <a:latin typeface="Gill Sans"/>
                <a:cs typeface="Gill Sans"/>
              </a:rPr>
              <a:t>PTable</a:t>
            </a:r>
            <a:r>
              <a:rPr lang="en-US" sz="2000" b="0" kern="0" dirty="0" smtClean="0">
                <a:solidFill>
                  <a:srgbClr val="0070C0"/>
                </a:solidFill>
                <a:latin typeface="Gill Sans"/>
                <a:cs typeface="Gill Sans"/>
              </a:rPr>
              <a:t>&lt;K, V&gt; - a (possibly huge) immutable bag of key-value pairs</a:t>
            </a:r>
            <a:endParaRPr lang="en-US" sz="2000" b="0" kern="0" dirty="0">
              <a:solidFill>
                <a:srgbClr val="0070C0"/>
              </a:solidFill>
              <a:latin typeface="Gill Sans"/>
              <a:cs typeface="Gill Sans"/>
            </a:endParaRPr>
          </a:p>
        </p:txBody>
      </p:sp>
      <p:sp>
        <p:nvSpPr>
          <p:cNvPr id="13" name="TextBox 12"/>
          <p:cNvSpPr txBox="1"/>
          <p:nvPr/>
        </p:nvSpPr>
        <p:spPr>
          <a:xfrm>
            <a:off x="3886200" y="6243935"/>
            <a:ext cx="4984057" cy="461665"/>
          </a:xfrm>
          <a:prstGeom prst="rect">
            <a:avLst/>
          </a:prstGeom>
          <a:noFill/>
        </p:spPr>
        <p:txBody>
          <a:bodyPr wrap="none" rtlCol="0">
            <a:spAutoFit/>
          </a:bodyPr>
          <a:lstStyle/>
          <a:p>
            <a:r>
              <a:rPr lang="en-US" sz="2400" b="0" dirty="0" smtClean="0">
                <a:solidFill>
                  <a:srgbClr val="FF0000"/>
                </a:solidFill>
                <a:latin typeface="Gill Sans"/>
                <a:cs typeface="Gill Sans"/>
              </a:rPr>
              <a:t>Hmm</a:t>
            </a:r>
            <a:r>
              <a:rPr lang="mr-IN" sz="2400" b="0" dirty="0" smtClean="0">
                <a:solidFill>
                  <a:srgbClr val="FF0000"/>
                </a:solidFill>
                <a:latin typeface="Gill Sans"/>
                <a:cs typeface="Gill Sans"/>
              </a:rPr>
              <a:t>…</a:t>
            </a:r>
            <a:r>
              <a:rPr lang="en-US" sz="2400" b="0" dirty="0" smtClean="0">
                <a:solidFill>
                  <a:srgbClr val="FF0000"/>
                </a:solidFill>
                <a:latin typeface="Gill Sans"/>
                <a:cs typeface="Gill Sans"/>
              </a:rPr>
              <a:t> sounds suspiciously familiar</a:t>
            </a:r>
            <a:r>
              <a:rPr lang="mr-IN"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9482026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500" b="0" dirty="0" err="1">
                  <a:solidFill>
                    <a:schemeClr val="bg2"/>
                  </a:solidFill>
                  <a:latin typeface="Gill Sans"/>
                  <a:cs typeface="Gill Sans"/>
                </a:rPr>
                <a:t>parallelDo</a:t>
              </a:r>
              <a:endParaRPr lang="en-US" sz="1500" b="0" dirty="0">
                <a:solidFill>
                  <a:schemeClr val="bg2"/>
                </a:solidFill>
                <a:latin typeface="Gill Sans"/>
                <a:cs typeface="Gill Sans"/>
              </a:endParaRPr>
            </a:p>
            <a:p>
              <a:pPr algn="ctr"/>
              <a:r>
                <a:rPr lang="en-US" sz="1400" b="0" dirty="0" smtClean="0">
                  <a:solidFill>
                    <a:srgbClr val="000000"/>
                  </a:solidFill>
                  <a:latin typeface="Andale Mono"/>
                  <a:cs typeface="Andale Mono"/>
                </a:rPr>
                <a:t>f: (</a:t>
              </a:r>
              <a:r>
                <a:rPr lang="en-US" sz="1400" b="0" dirty="0">
                  <a:solidFill>
                    <a:srgbClr val="000000"/>
                  </a:solidFill>
                  <a:latin typeface="Andale Mono"/>
                  <a:cs typeface="Andale Mono"/>
                </a:rPr>
                <a:t>T</a:t>
              </a:r>
              <a:r>
                <a:rPr lang="en-US" sz="1400" b="0" dirty="0" smtClean="0">
                  <a:solidFill>
                    <a:srgbClr val="000000"/>
                  </a:solidFill>
                  <a:latin typeface="Andale Mono"/>
                  <a:cs typeface="Andale Mono"/>
                </a:rPr>
                <a:t>) ⇒ </a:t>
              </a:r>
              <a:r>
                <a:rPr lang="en-US" sz="1400" b="0" dirty="0">
                  <a:solidFill>
                    <a:srgbClr val="000000"/>
                  </a:solidFill>
                  <a:latin typeface="Andale Mono"/>
                  <a:cs typeface="Andale Mono"/>
                </a:rPr>
                <a:t>S</a:t>
              </a: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PCollection</a:t>
              </a:r>
              <a:r>
                <a:rPr lang="en-US" sz="1400" b="0" dirty="0">
                  <a:solidFill>
                    <a:srgbClr val="000000"/>
                  </a:solidFill>
                  <a:latin typeface="Andale Mono"/>
                  <a:cs typeface="Andale Mono"/>
                </a:rPr>
                <a:t>&lt;</a:t>
              </a:r>
              <a:r>
                <a:rPr lang="en-US" sz="1400" b="0" dirty="0" smtClean="0">
                  <a:solidFill>
                    <a:srgbClr val="000000"/>
                  </a:solidFill>
                  <a:latin typeface="Andale Mono"/>
                  <a:cs typeface="Andale Mono"/>
                </a:rPr>
                <a:t>T</a:t>
              </a:r>
              <a:r>
                <a:rPr lang="en-US" sz="1400" b="0" dirty="0">
                  <a:solidFill>
                    <a:srgbClr val="000000"/>
                  </a:solidFill>
                  <a:latin typeface="Andale Mono"/>
                  <a:cs typeface="Andale Mono"/>
                </a:rPr>
                <a:t>&gt;</a:t>
              </a: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PCollection</a:t>
              </a:r>
              <a:r>
                <a:rPr lang="en-US" sz="1400" b="0" dirty="0" smtClean="0">
                  <a:solidFill>
                    <a:srgbClr val="000000"/>
                  </a:solidFill>
                  <a:latin typeface="Andale Mono"/>
                  <a:cs typeface="Andale Mono"/>
                </a:rPr>
                <a:t>&lt;S&gt;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819400" y="2971800"/>
            <a:ext cx="5943600" cy="1569660"/>
          </a:xfrm>
          <a:prstGeom prst="rect">
            <a:avLst/>
          </a:prstGeom>
          <a:noFill/>
          <a:ln>
            <a:noFill/>
          </a:ln>
        </p:spPr>
        <p:txBody>
          <a:bodyPr wrap="square" rtlCol="0">
            <a:spAutoFit/>
          </a:bodyPr>
          <a:lstStyle/>
          <a:p>
            <a:r>
              <a:rPr lang="en-US" sz="1200" b="0" dirty="0" err="1">
                <a:solidFill>
                  <a:srgbClr val="000000"/>
                </a:solidFill>
                <a:latin typeface="Andale Mono"/>
                <a:cs typeface="Andale Mono"/>
              </a:rPr>
              <a:t>PCollection</a:t>
            </a:r>
            <a:r>
              <a:rPr lang="en-US" sz="1200" b="0" dirty="0">
                <a:solidFill>
                  <a:srgbClr val="000000"/>
                </a:solidFill>
                <a:latin typeface="Andale Mono"/>
                <a:cs typeface="Andale Mono"/>
              </a:rPr>
              <a:t>&lt;String&gt; words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lines.parallelDo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String,String</a:t>
            </a:r>
            <a:r>
              <a:rPr lang="en-US" sz="1200" b="0" dirty="0">
                <a:solidFill>
                  <a:srgbClr val="000000"/>
                </a:solidFill>
                <a:latin typeface="Andale Mono"/>
                <a:cs typeface="Andale Mono"/>
              </a:rPr>
              <a:t>&gt;() {</a:t>
            </a:r>
          </a:p>
          <a:p>
            <a:r>
              <a:rPr lang="en-US" sz="1200" b="0" dirty="0" smtClean="0">
                <a:solidFill>
                  <a:srgbClr val="000000"/>
                </a:solidFill>
                <a:latin typeface="Andale Mono"/>
                <a:cs typeface="Andale Mono"/>
              </a:rPr>
              <a:t>    void </a:t>
            </a:r>
            <a:r>
              <a:rPr lang="en-US" sz="1200" b="0" dirty="0">
                <a:solidFill>
                  <a:srgbClr val="000000"/>
                </a:solidFill>
                <a:latin typeface="Andale Mono"/>
                <a:cs typeface="Andale Mono"/>
              </a:rPr>
              <a:t>process(String line,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&lt;String&gt;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for </a:t>
            </a:r>
            <a:r>
              <a:rPr lang="en-US" sz="1200" b="0" dirty="0">
                <a:solidFill>
                  <a:srgbClr val="000000"/>
                </a:solidFill>
                <a:latin typeface="Andale Mono"/>
                <a:cs typeface="Andale Mono"/>
              </a:rPr>
              <a:t>(String word : </a:t>
            </a:r>
            <a:r>
              <a:rPr lang="en-US" sz="1200" b="0" dirty="0" err="1">
                <a:solidFill>
                  <a:srgbClr val="000000"/>
                </a:solidFill>
                <a:latin typeface="Andale Mono"/>
                <a:cs typeface="Andale Mono"/>
              </a:rPr>
              <a:t>splitIntoWords</a:t>
            </a:r>
            <a:r>
              <a:rPr lang="en-US" sz="1200" b="0" dirty="0">
                <a:solidFill>
                  <a:srgbClr val="000000"/>
                </a:solidFill>
                <a:latin typeface="Andale Mono"/>
                <a:cs typeface="Andale Mono"/>
              </a:rPr>
              <a:t>(line))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a:solidFill>
                  <a:srgbClr val="000000"/>
                </a:solidFill>
                <a:latin typeface="Andale Mono"/>
                <a:cs typeface="Andale Mono"/>
              </a:rPr>
              <a:t>(word);</a:t>
            </a: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collectionOf</a:t>
            </a:r>
            <a:r>
              <a:rPr lang="en-US" sz="1200" b="0" dirty="0">
                <a:solidFill>
                  <a:srgbClr val="000000"/>
                </a:solidFill>
                <a:latin typeface="Andale Mono"/>
                <a:cs typeface="Andale Mono"/>
              </a:rPr>
              <a:t>(strings()));</a:t>
            </a:r>
          </a:p>
        </p:txBody>
      </p:sp>
      <p:sp>
        <p:nvSpPr>
          <p:cNvPr id="14" name="TextBox 13"/>
          <p:cNvSpPr txBox="1"/>
          <p:nvPr/>
        </p:nvSpPr>
        <p:spPr>
          <a:xfrm>
            <a:off x="3886200" y="6243935"/>
            <a:ext cx="4784130" cy="461665"/>
          </a:xfrm>
          <a:prstGeom prst="rect">
            <a:avLst/>
          </a:prstGeom>
          <a:noFill/>
        </p:spPr>
        <p:txBody>
          <a:bodyPr wrap="none" rtlCol="0">
            <a:spAutoFit/>
          </a:bodyPr>
          <a:lstStyle/>
          <a:p>
            <a:r>
              <a:rPr lang="en-US" sz="2400" b="0" dirty="0" smtClean="0">
                <a:solidFill>
                  <a:srgbClr val="FF0000"/>
                </a:solidFill>
                <a:latin typeface="Gill Sans"/>
                <a:cs typeface="Gill Sans"/>
              </a:rPr>
              <a:t>Hmm</a:t>
            </a:r>
            <a:r>
              <a:rPr lang="mr-IN" sz="2400" b="0" dirty="0" smtClean="0">
                <a:solidFill>
                  <a:srgbClr val="FF0000"/>
                </a:solidFill>
                <a:latin typeface="Gill Sans"/>
                <a:cs typeface="Gill Sans"/>
              </a:rPr>
              <a:t>…</a:t>
            </a:r>
            <a:r>
              <a:rPr lang="en-US" sz="2400" b="0" dirty="0" smtClean="0">
                <a:solidFill>
                  <a:srgbClr val="FF0000"/>
                </a:solidFill>
                <a:latin typeface="Gill Sans"/>
                <a:cs typeface="Gill Sans"/>
              </a:rPr>
              <a:t> looks suspiciously familiar</a:t>
            </a:r>
            <a:r>
              <a:rPr lang="mr-IN" sz="2400" b="0" dirty="0" smtClean="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8825959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grpSp>
        <p:nvGrpSpPr>
          <p:cNvPr id="7" name="Group 6"/>
          <p:cNvGrpSpPr/>
          <p:nvPr/>
        </p:nvGrpSpPr>
        <p:grpSpPr>
          <a:xfrm>
            <a:off x="304800" y="2209800"/>
            <a:ext cx="1981200" cy="3495020"/>
            <a:chOff x="1371600" y="1932057"/>
            <a:chExt cx="1981200" cy="3495020"/>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err="1" smtClean="0">
                  <a:solidFill>
                    <a:schemeClr val="bg2"/>
                  </a:solidFill>
                  <a:latin typeface="Gill Sans"/>
                  <a:cs typeface="Gill Sans"/>
                </a:rPr>
                <a:t>groupByKey</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V&gt;</a:t>
              </a:r>
              <a:endParaRPr lang="en-US" sz="1400" b="0" dirty="0">
                <a:solidFill>
                  <a:srgbClr val="000000"/>
                </a:solidFill>
                <a:latin typeface="Andale Mono"/>
                <a:cs typeface="Andale Mono"/>
              </a:endParaRPr>
            </a:p>
          </p:txBody>
        </p:sp>
        <p:cxnSp>
          <p:nvCxnSpPr>
            <p:cNvPr id="10" name="Straight Arrow Connector 9"/>
            <p:cNvCxnSpPr>
              <a:stCxn id="9" idx="2"/>
              <a:endCxn id="8" idx="0"/>
            </p:cNvCxnSpPr>
            <p:nvPr/>
          </p:nvCxnSpPr>
          <p:spPr bwMode="auto">
            <a:xfrm>
              <a:off x="2362200" y="2239834"/>
              <a:ext cx="0" cy="884366"/>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523220"/>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Collection&lt;V&gt;&gt;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438400" y="2819400"/>
            <a:ext cx="6629400" cy="2123658"/>
          </a:xfrm>
          <a:prstGeom prst="rect">
            <a:avLst/>
          </a:prstGeom>
          <a:noFill/>
          <a:ln>
            <a:noFill/>
          </a:ln>
        </p:spPr>
        <p:txBody>
          <a:bodyPr wrap="square" rtlCol="0">
            <a:spAutoFit/>
          </a:bodyPr>
          <a:lstStyle/>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 backlinks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docInfos.parallelDo</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smtClean="0">
                <a:solidFill>
                  <a:srgbClr val="000000"/>
                </a:solidFill>
                <a:latin typeface="Andale Mono"/>
                <a:cs typeface="Andale Mono"/>
              </a:rPr>
              <a:t>, Pair</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p>
          <a:p>
            <a:r>
              <a:rPr lang="en-US" sz="1200" b="0" dirty="0" smtClean="0">
                <a:solidFill>
                  <a:srgbClr val="000000"/>
                </a:solidFill>
                <a:latin typeface="Andale Mono"/>
                <a:cs typeface="Andale Mono"/>
              </a:rPr>
              <a:t>    void </a:t>
            </a:r>
            <a:r>
              <a:rPr lang="en-US" sz="1200" b="0" dirty="0">
                <a:solidFill>
                  <a:srgbClr val="000000"/>
                </a:solidFill>
                <a:latin typeface="Andale Mono"/>
                <a:cs typeface="Andale Mono"/>
              </a:rPr>
              <a:t>process(</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URL,DocInfo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for </a:t>
            </a:r>
            <a:r>
              <a:rPr lang="en-US" sz="1200" b="0" dirty="0">
                <a:solidFill>
                  <a:srgbClr val="000000"/>
                </a:solidFill>
                <a:latin typeface="Andale Mono"/>
                <a:cs typeface="Andale Mono"/>
              </a:rPr>
              <a:t>(URL </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 </a:t>
            </a:r>
            <a:r>
              <a:rPr lang="en-US" sz="1200" b="0" dirty="0" err="1">
                <a:solidFill>
                  <a:srgbClr val="000000"/>
                </a:solidFill>
                <a:latin typeface="Andale Mono"/>
                <a:cs typeface="Andale Mono"/>
              </a:rPr>
              <a:t>docInfo.getLinks</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targetUrl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a:t>
            </a: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endParaRPr lang="en-US" sz="1200" b="0" dirty="0">
              <a:solidFill>
                <a:srgbClr val="000000"/>
              </a:solidFill>
              <a:latin typeface="Andale Mono"/>
              <a:cs typeface="Andale Mono"/>
            </a:endParaRP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URL.class</a:t>
            </a:r>
            <a:r>
              <a:rPr lang="en-US" sz="1200" b="0" dirty="0">
                <a:solidFill>
                  <a:srgbClr val="000000"/>
                </a:solidFill>
                <a:latin typeface="Andale Mono"/>
                <a:cs typeface="Andale Mono"/>
              </a:rPr>
              <a:t>)</a:t>
            </a:r>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recordsOf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DocInfo.class</a:t>
            </a:r>
            <a:r>
              <a:rPr lang="en-US" sz="1200" b="0" dirty="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smtClean="0">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URL,Collection</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DocInfo</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referringDocInfos</a:t>
            </a:r>
            <a:r>
              <a:rPr lang="en-US" sz="1200" b="0" dirty="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backlinks.groupByKey</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0241605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Flume(Java)</a:t>
            </a:r>
            <a:endParaRPr lang="en-US" sz="3600" b="0" kern="0" dirty="0">
              <a:solidFill>
                <a:srgbClr val="000000"/>
              </a:solidFill>
              <a:latin typeface="Gill Sans"/>
              <a:cs typeface="Gill Sans"/>
            </a:endParaRPr>
          </a:p>
        </p:txBody>
      </p:sp>
      <p:grpSp>
        <p:nvGrpSpPr>
          <p:cNvPr id="7" name="Group 6"/>
          <p:cNvGrpSpPr/>
          <p:nvPr/>
        </p:nvGrpSpPr>
        <p:grpSpPr>
          <a:xfrm>
            <a:off x="304800" y="2209800"/>
            <a:ext cx="1981200" cy="3279577"/>
            <a:chOff x="1371600" y="1932057"/>
            <a:chExt cx="1981200" cy="3279577"/>
          </a:xfrm>
        </p:grpSpPr>
        <p:sp>
          <p:nvSpPr>
            <p:cNvPr id="8" name="Rectangle 7"/>
            <p:cNvSpPr>
              <a:spLocks noChangeArrowheads="1"/>
            </p:cNvSpPr>
            <p:nvPr/>
          </p:nvSpPr>
          <p:spPr bwMode="auto">
            <a:xfrm>
              <a:off x="1676400" y="3124200"/>
              <a:ext cx="13716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500" b="0" dirty="0" err="1" smtClean="0">
                  <a:solidFill>
                    <a:schemeClr val="bg2"/>
                  </a:solidFill>
                  <a:latin typeface="Gill Sans"/>
                  <a:cs typeface="Gill Sans"/>
                </a:rPr>
                <a:t>combineValues</a:t>
              </a:r>
              <a:endParaRPr lang="en-US" sz="1500" b="0" dirty="0">
                <a:solidFill>
                  <a:schemeClr val="bg2"/>
                </a:solidFill>
                <a:latin typeface="Gill Sans"/>
                <a:cs typeface="Gill Sans"/>
              </a:endParaRPr>
            </a:p>
            <a:p>
              <a:pPr algn="ctr"/>
              <a:r>
                <a:rPr lang="en-US" sz="1400" b="0" dirty="0">
                  <a:solidFill>
                    <a:srgbClr val="000000"/>
                  </a:solidFill>
                  <a:latin typeface="Andale Mono"/>
                  <a:cs typeface="Andale Mono"/>
                </a:rPr>
                <a:t>f: </a:t>
              </a:r>
              <a:r>
                <a:rPr lang="en-US" sz="1400" b="0" dirty="0" smtClean="0">
                  <a:solidFill>
                    <a:srgbClr val="000000"/>
                  </a:solidFill>
                  <a:latin typeface="Andale Mono"/>
                  <a:cs typeface="Andale Mono"/>
                </a:rPr>
                <a:t>(V, V) </a:t>
              </a:r>
              <a:r>
                <a:rPr lang="en-US" sz="1400" b="0" dirty="0">
                  <a:solidFill>
                    <a:srgbClr val="000000"/>
                  </a:solidFill>
                  <a:latin typeface="Andale Mono"/>
                  <a:cs typeface="Andale Mono"/>
                </a:rPr>
                <a:t/>
              </a:r>
              <a:br>
                <a:rPr lang="en-US" sz="1400" b="0" dirty="0">
                  <a:solidFill>
                    <a:srgbClr val="000000"/>
                  </a:solidFill>
                  <a:latin typeface="Andale Mono"/>
                  <a:cs typeface="Andale Mono"/>
                </a:rPr>
              </a:b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V</a:t>
              </a:r>
              <a:endParaRPr lang="en-US" sz="1400" b="0" dirty="0">
                <a:solidFill>
                  <a:srgbClr val="000000"/>
                </a:solidFill>
                <a:latin typeface="Andale Mono"/>
                <a:cs typeface="Andale Mono"/>
              </a:endParaRPr>
            </a:p>
          </p:txBody>
        </p:sp>
        <p:sp>
          <p:nvSpPr>
            <p:cNvPr id="9" name="Text Box 4"/>
            <p:cNvSpPr txBox="1">
              <a:spLocks noChangeArrowheads="1"/>
            </p:cNvSpPr>
            <p:nvPr/>
          </p:nvSpPr>
          <p:spPr bwMode="auto">
            <a:xfrm>
              <a:off x="1371600" y="1932057"/>
              <a:ext cx="1981200" cy="523220"/>
            </a:xfrm>
            <a:prstGeom prst="rect">
              <a:avLst/>
            </a:prstGeom>
            <a:noFill/>
            <a:ln w="9525">
              <a:noFill/>
              <a:miter lim="800000"/>
              <a:headEnd/>
              <a:tailEnd/>
            </a:ln>
          </p:spPr>
          <p:txBody>
            <a:bodyPr wrap="square">
              <a:spAutoFit/>
            </a:bodyPr>
            <a:lstStyle/>
            <a:p>
              <a:pPr algn="ctr"/>
              <a:r>
                <a:rPr lang="en-US" sz="1400" b="0" dirty="0" err="1">
                  <a:solidFill>
                    <a:srgbClr val="000000"/>
                  </a:solidFill>
                  <a:latin typeface="Andale Mono"/>
                  <a:cs typeface="Andale Mono"/>
                </a:rPr>
                <a:t>PTable</a:t>
              </a:r>
              <a:r>
                <a:rPr lang="en-US" sz="1400" b="0" dirty="0">
                  <a:solidFill>
                    <a:srgbClr val="000000"/>
                  </a:solidFill>
                  <a:latin typeface="Andale Mono"/>
                  <a:cs typeface="Andale Mono"/>
                </a:rPr>
                <a:t>&lt;K, Collection&lt;V&gt;&gt;</a:t>
              </a:r>
            </a:p>
          </p:txBody>
        </p:sp>
        <p:cxnSp>
          <p:nvCxnSpPr>
            <p:cNvPr id="10" name="Straight Arrow Connector 9"/>
            <p:cNvCxnSpPr>
              <a:stCxn id="9" idx="2"/>
              <a:endCxn id="8" idx="0"/>
            </p:cNvCxnSpPr>
            <p:nvPr/>
          </p:nvCxnSpPr>
          <p:spPr bwMode="auto">
            <a:xfrm>
              <a:off x="2362200" y="2455277"/>
              <a:ext cx="0" cy="66892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1" name="Text Box 4"/>
            <p:cNvSpPr txBox="1">
              <a:spLocks noChangeArrowheads="1"/>
            </p:cNvSpPr>
            <p:nvPr/>
          </p:nvSpPr>
          <p:spPr bwMode="auto">
            <a:xfrm>
              <a:off x="1371600" y="4903857"/>
              <a:ext cx="1981200" cy="307777"/>
            </a:xfrm>
            <a:prstGeom prst="rect">
              <a:avLst/>
            </a:prstGeom>
            <a:noFill/>
            <a:ln w="9525">
              <a:noFill/>
              <a:miter lim="800000"/>
              <a:headEnd/>
              <a:tailEnd/>
            </a:ln>
          </p:spPr>
          <p:txBody>
            <a:bodyPr wrap="square">
              <a:spAutoFit/>
            </a:bodyPr>
            <a:lstStyle/>
            <a:p>
              <a:pPr algn="ctr"/>
              <a:r>
                <a:rPr lang="en-US" sz="1400" b="0" dirty="0" err="1" smtClean="0">
                  <a:solidFill>
                    <a:srgbClr val="000000"/>
                  </a:solidFill>
                  <a:latin typeface="Andale Mono"/>
                  <a:cs typeface="Andale Mono"/>
                </a:rPr>
                <a:t>PTable</a:t>
              </a:r>
              <a:r>
                <a:rPr lang="en-US" sz="1400" b="0" dirty="0" smtClean="0">
                  <a:solidFill>
                    <a:srgbClr val="000000"/>
                  </a:solidFill>
                  <a:latin typeface="Andale Mono"/>
                  <a:cs typeface="Andale Mono"/>
                </a:rPr>
                <a:t>&lt;K, V&gt;</a:t>
              </a:r>
              <a:endParaRPr lang="en-US" sz="1400" b="0" dirty="0">
                <a:solidFill>
                  <a:srgbClr val="000000"/>
                </a:solidFill>
                <a:latin typeface="Andale Mono"/>
                <a:cs typeface="Andale Mono"/>
              </a:endParaRPr>
            </a:p>
          </p:txBody>
        </p:sp>
        <p:cxnSp>
          <p:nvCxnSpPr>
            <p:cNvPr id="12" name="Straight Arrow Connector 11"/>
            <p:cNvCxnSpPr>
              <a:stCxn id="8" idx="2"/>
              <a:endCxn id="11"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2209800" y="1752600"/>
            <a:ext cx="6858000" cy="4339650"/>
          </a:xfrm>
          <a:prstGeom prst="rect">
            <a:avLst/>
          </a:prstGeom>
          <a:noFill/>
          <a:ln>
            <a:noFill/>
          </a:ln>
        </p:spPr>
        <p:txBody>
          <a:bodyPr wrap="square" rtlCol="0">
            <a:spAutoFit/>
          </a:bodyPr>
          <a:lstStyle/>
          <a:p>
            <a:r>
              <a:rPr lang="en-US" sz="1200" b="0" dirty="0" err="1" smtClean="0">
                <a:solidFill>
                  <a:srgbClr val="000000"/>
                </a:solidFill>
                <a:latin typeface="Andale Mono"/>
                <a:cs typeface="Andale Mono"/>
              </a:rPr>
              <a:t>PTable</a:t>
            </a:r>
            <a:r>
              <a:rPr lang="en-US" sz="1200" b="0" dirty="0" smtClean="0">
                <a:solidFill>
                  <a:srgbClr val="000000"/>
                </a:solidFill>
                <a:latin typeface="Andale Mono"/>
                <a:cs typeface="Andale Mono"/>
              </a:rPr>
              <a:t>&lt;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 </a:t>
            </a:r>
            <a:r>
              <a:rPr lang="en-US" sz="1200" b="0" dirty="0" err="1" smtClean="0">
                <a:solidFill>
                  <a:srgbClr val="000000"/>
                </a:solidFill>
                <a:latin typeface="Andale Mono"/>
                <a:cs typeface="Andale Mono"/>
              </a:rPr>
              <a:t>wordsWithOnes</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words.parallelDo</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new </a:t>
            </a:r>
            <a:r>
              <a:rPr lang="en-US" sz="1200" b="0" dirty="0" err="1" smtClean="0">
                <a:solidFill>
                  <a:srgbClr val="000000"/>
                </a:solidFill>
                <a:latin typeface="Andale Mono"/>
                <a:cs typeface="Andale Mono"/>
              </a:rPr>
              <a:t>DoFn</a:t>
            </a:r>
            <a:r>
              <a:rPr lang="en-US" sz="1200" b="0" dirty="0" smtClean="0">
                <a:solidFill>
                  <a:srgbClr val="000000"/>
                </a:solidFill>
                <a:latin typeface="Andale Mono"/>
                <a:cs typeface="Andale Mono"/>
              </a:rPr>
              <a:t>&lt;String, Pair&lt;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&gt;&gt;() {</a:t>
            </a:r>
          </a:p>
          <a:p>
            <a:r>
              <a:rPr lang="en-US" sz="1200" b="0" dirty="0" smtClean="0">
                <a:solidFill>
                  <a:srgbClr val="000000"/>
                </a:solidFill>
                <a:latin typeface="Andale Mono"/>
                <a:cs typeface="Andale Mono"/>
              </a:rPr>
              <a:t>      void process(String word, </a:t>
            </a:r>
            <a:r>
              <a:rPr lang="en-US" sz="1200" b="0" dirty="0" err="1" smtClean="0">
                <a:solidFill>
                  <a:srgbClr val="000000"/>
                </a:solidFill>
                <a:latin typeface="Andale Mono"/>
                <a:cs typeface="Andale Mono"/>
              </a:rPr>
              <a:t>EmitFn</a:t>
            </a:r>
            <a:r>
              <a:rPr lang="en-US" sz="1200" b="0" dirty="0" smtClean="0">
                <a:solidFill>
                  <a:srgbClr val="000000"/>
                </a:solidFill>
                <a:latin typeface="Andale Mono"/>
                <a:cs typeface="Andale Mono"/>
              </a:rPr>
              <a:t>&lt;Pair&lt;</a:t>
            </a:r>
            <a:r>
              <a:rPr lang="en-US" sz="1200" b="0" dirty="0" err="1" smtClean="0">
                <a:solidFill>
                  <a:srgbClr val="000000"/>
                </a:solidFill>
                <a:latin typeface="Andale Mono"/>
                <a:cs typeface="Andale Mono"/>
              </a:rPr>
              <a:t>String,Integer</a:t>
            </a:r>
            <a:r>
              <a:rPr lang="en-US" sz="1200" b="0" dirty="0" smtClean="0">
                <a:solidFill>
                  <a:srgbClr val="000000"/>
                </a:solidFill>
                <a:latin typeface="Andale Mono"/>
                <a:cs typeface="Andale Mono"/>
              </a:rPr>
              <a:t>&gt;&gt; </a:t>
            </a:r>
            <a:r>
              <a:rPr lang="en-US" sz="1200" b="0" dirty="0" err="1" smtClean="0">
                <a:solidFill>
                  <a:srgbClr val="000000"/>
                </a:solidFill>
                <a:latin typeface="Andale Mono"/>
                <a:cs typeface="Andale Mono"/>
              </a:rPr>
              <a:t>emitFn</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emitFn.emit</a:t>
            </a:r>
            <a:r>
              <a:rPr lang="en-US" sz="1200" b="0" dirty="0" smtClean="0">
                <a:solidFill>
                  <a:srgbClr val="000000"/>
                </a:solidFill>
                <a:latin typeface="Andale Mono"/>
                <a:cs typeface="Andale Mono"/>
              </a:rPr>
              <a:t>(</a:t>
            </a:r>
            <a:r>
              <a:rPr lang="en-US" sz="1200" b="0" dirty="0" err="1" smtClean="0">
                <a:solidFill>
                  <a:srgbClr val="000000"/>
                </a:solidFill>
                <a:latin typeface="Andale Mono"/>
                <a:cs typeface="Andale Mono"/>
              </a:rPr>
              <a:t>Pair.of</a:t>
            </a:r>
            <a:r>
              <a:rPr lang="en-US" sz="1200" b="0" dirty="0" smtClean="0">
                <a:solidFill>
                  <a:srgbClr val="000000"/>
                </a:solidFill>
                <a:latin typeface="Andale Mono"/>
                <a:cs typeface="Andale Mono"/>
              </a:rPr>
              <a:t>(word, 1));</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 </a:t>
            </a:r>
            <a:r>
              <a:rPr lang="en-US" sz="1200" b="0" dirty="0" err="1" smtClean="0">
                <a:solidFill>
                  <a:srgbClr val="000000"/>
                </a:solidFill>
                <a:latin typeface="Andale Mono"/>
                <a:cs typeface="Andale Mono"/>
              </a:rPr>
              <a:t>tableOf</a:t>
            </a:r>
            <a:r>
              <a:rPr lang="en-US" sz="1200" b="0" dirty="0" smtClean="0">
                <a:solidFill>
                  <a:srgbClr val="000000"/>
                </a:solidFill>
                <a:latin typeface="Andale Mono"/>
                <a:cs typeface="Andale Mono"/>
              </a:rPr>
              <a:t>(strings(), </a:t>
            </a:r>
            <a:r>
              <a:rPr lang="en-US" sz="1200" b="0" dirty="0" err="1" smtClean="0">
                <a:solidFill>
                  <a:srgbClr val="000000"/>
                </a:solidFill>
                <a:latin typeface="Andale Mono"/>
                <a:cs typeface="Andale Mono"/>
              </a:rPr>
              <a:t>ints</a:t>
            </a:r>
            <a:r>
              <a:rPr lang="en-US" sz="1200" b="0" dirty="0" smtClean="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smtClean="0">
                <a:solidFill>
                  <a:srgbClr val="000000"/>
                </a:solidFill>
                <a:latin typeface="Andale Mono"/>
                <a:cs typeface="Andale Mono"/>
              </a:rPr>
              <a:t>PTable</a:t>
            </a:r>
            <a:r>
              <a:rPr lang="en-US" sz="1200" b="0" dirty="0" smtClean="0">
                <a:solidFill>
                  <a:srgbClr val="000000"/>
                </a:solidFill>
                <a:latin typeface="Andale Mono"/>
                <a:cs typeface="Andale Mono"/>
              </a:rPr>
              <a:t>&lt;</a:t>
            </a:r>
            <a:r>
              <a:rPr lang="en-US" sz="1200" b="0" dirty="0" err="1" smtClean="0">
                <a:solidFill>
                  <a:srgbClr val="000000"/>
                </a:solidFill>
                <a:latin typeface="Andale Mono"/>
                <a:cs typeface="Andale Mono"/>
              </a:rPr>
              <a:t>String,Collection</a:t>
            </a:r>
            <a:r>
              <a:rPr lang="en-US" sz="1200" b="0" dirty="0" smtClean="0">
                <a:solidFill>
                  <a:srgbClr val="000000"/>
                </a:solidFill>
                <a:latin typeface="Andale Mono"/>
                <a:cs typeface="Andale Mono"/>
              </a:rPr>
              <a:t>&lt;Integer&gt;&gt; </a:t>
            </a:r>
            <a:r>
              <a:rPr lang="en-US" sz="1200" b="0" dirty="0" err="1" smtClean="0">
                <a:solidFill>
                  <a:srgbClr val="000000"/>
                </a:solidFill>
                <a:latin typeface="Andale Mono"/>
                <a:cs typeface="Andale Mono"/>
              </a:rPr>
              <a:t>groupedWordsWithOnes</a:t>
            </a:r>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wordsWithOnes.groupByKey</a:t>
            </a:r>
            <a:r>
              <a:rPr lang="en-US" sz="1200" b="0" dirty="0" smtClean="0">
                <a:solidFill>
                  <a:srgbClr val="000000"/>
                </a:solidFill>
                <a:latin typeface="Andale Mono"/>
                <a:cs typeface="Andale Mono"/>
              </a:rPr>
              <a:t>();</a:t>
            </a:r>
          </a:p>
          <a:p>
            <a:endParaRPr lang="en-US" sz="1200" b="0" dirty="0" smtClean="0">
              <a:solidFill>
                <a:srgbClr val="000000"/>
              </a:solidFill>
              <a:latin typeface="Andale Mono"/>
              <a:cs typeface="Andale Mono"/>
            </a:endParaRPr>
          </a:p>
          <a:p>
            <a:r>
              <a:rPr lang="en-US" sz="1200" b="0" dirty="0" err="1">
                <a:solidFill>
                  <a:srgbClr val="000000"/>
                </a:solidFill>
                <a:latin typeface="Andale Mono"/>
                <a:cs typeface="Andale Mono"/>
              </a:rPr>
              <a:t>PTable</a:t>
            </a:r>
            <a:r>
              <a:rPr lang="en-US" sz="1200" b="0" dirty="0">
                <a:solidFill>
                  <a:srgbClr val="000000"/>
                </a:solidFill>
                <a:latin typeface="Andale Mono"/>
                <a:cs typeface="Andale Mono"/>
              </a:rPr>
              <a:t>&lt;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 </a:t>
            </a:r>
            <a:r>
              <a:rPr lang="en-US" sz="1200" b="0" dirty="0" err="1">
                <a:solidFill>
                  <a:srgbClr val="000000"/>
                </a:solidFill>
                <a:latin typeface="Andale Mono"/>
                <a:cs typeface="Andale Mono"/>
              </a:rPr>
              <a:t>wordCounts</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err="1" smtClean="0">
                <a:solidFill>
                  <a:srgbClr val="000000"/>
                </a:solidFill>
                <a:latin typeface="Andale Mono"/>
                <a:cs typeface="Andale Mono"/>
              </a:rPr>
              <a:t>groupedWordsWithOnes.combineValues</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new </a:t>
            </a:r>
            <a:r>
              <a:rPr lang="en-US" sz="1200" b="0" dirty="0" err="1">
                <a:solidFill>
                  <a:srgbClr val="000000"/>
                </a:solidFill>
                <a:latin typeface="Andale Mono"/>
                <a:cs typeface="Andale Mono"/>
              </a:rPr>
              <a:t>DoFn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void process(Pair&lt;</a:t>
            </a:r>
            <a:r>
              <a:rPr lang="en-US" sz="1200" b="0" dirty="0" err="1">
                <a:solidFill>
                  <a:srgbClr val="000000"/>
                </a:solidFill>
                <a:latin typeface="Andale Mono"/>
                <a:cs typeface="Andale Mono"/>
              </a:rPr>
              <a:t>String,Collection</a:t>
            </a:r>
            <a:r>
              <a:rPr lang="en-US" sz="1200" b="0" dirty="0">
                <a:solidFill>
                  <a:srgbClr val="000000"/>
                </a:solidFill>
                <a:latin typeface="Andale Mono"/>
                <a:cs typeface="Andale Mono"/>
              </a:rPr>
              <a:t>&lt;Integer&gt;&gt; pair</a:t>
            </a:r>
            <a:r>
              <a:rPr lang="en-US" sz="1200" b="0" dirty="0" smtClean="0">
                <a:solidFill>
                  <a:srgbClr val="000000"/>
                </a:solidFill>
                <a:latin typeface="Andale Mono"/>
                <a:cs typeface="Andale Mono"/>
              </a:rPr>
              <a:t>,</a:t>
            </a:r>
          </a:p>
          <a:p>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&lt;Pair&lt;</a:t>
            </a:r>
            <a:r>
              <a:rPr lang="en-US" sz="1200" b="0" dirty="0" err="1">
                <a:solidFill>
                  <a:srgbClr val="000000"/>
                </a:solidFill>
                <a:latin typeface="Andale Mono"/>
                <a:cs typeface="Andale Mono"/>
              </a:rPr>
              <a:t>String,Integer</a:t>
            </a:r>
            <a:r>
              <a:rPr lang="en-US" sz="1200" b="0" dirty="0">
                <a:solidFill>
                  <a:srgbClr val="000000"/>
                </a:solidFill>
                <a:latin typeface="Andale Mono"/>
                <a:cs typeface="Andale Mono"/>
              </a:rPr>
              <a:t>&gt;&gt; </a:t>
            </a:r>
            <a:r>
              <a:rPr lang="en-US" sz="1200" b="0" dirty="0" err="1">
                <a:solidFill>
                  <a:srgbClr val="000000"/>
                </a:solidFill>
                <a:latin typeface="Andale Mono"/>
                <a:cs typeface="Andale Mono"/>
              </a:rPr>
              <a:t>emitFn</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int</a:t>
            </a:r>
            <a:r>
              <a:rPr lang="en-US" sz="1200" b="0" dirty="0">
                <a:solidFill>
                  <a:srgbClr val="000000"/>
                </a:solidFill>
                <a:latin typeface="Andale Mono"/>
                <a:cs typeface="Andale Mono"/>
              </a:rPr>
              <a:t> sum = 0</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for (Integer </a:t>
            </a:r>
            <a:r>
              <a:rPr lang="en-US" sz="1200" b="0" dirty="0" err="1">
                <a:solidFill>
                  <a:srgbClr val="000000"/>
                </a:solidFill>
                <a:latin typeface="Andale Mono"/>
                <a:cs typeface="Andale Mono"/>
              </a:rPr>
              <a:t>val</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pair.getValue</a:t>
            </a:r>
            <a:r>
              <a:rPr lang="en-US" sz="1200" b="0" dirty="0">
                <a:solidFill>
                  <a:srgbClr val="000000"/>
                </a:solidFill>
                <a:latin typeface="Andale Mono"/>
                <a:cs typeface="Andale Mono"/>
              </a:rPr>
              <a:t>()) </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sum += </a:t>
            </a:r>
            <a:r>
              <a:rPr lang="en-US" sz="1200" b="0" dirty="0" err="1">
                <a:solidFill>
                  <a:srgbClr val="000000"/>
                </a:solidFill>
                <a:latin typeface="Andale Mono"/>
                <a:cs typeface="Andale Mono"/>
              </a:rPr>
              <a:t>val</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err="1">
                <a:solidFill>
                  <a:srgbClr val="000000"/>
                </a:solidFill>
                <a:latin typeface="Andale Mono"/>
                <a:cs typeface="Andale Mono"/>
              </a:rPr>
              <a:t>emitFn.emit</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Pair.of</a:t>
            </a:r>
            <a:r>
              <a:rPr lang="en-US" sz="1200" b="0" dirty="0">
                <a:solidFill>
                  <a:srgbClr val="000000"/>
                </a:solidFill>
                <a:latin typeface="Andale Mono"/>
                <a:cs typeface="Andale Mono"/>
              </a:rPr>
              <a:t>(</a:t>
            </a:r>
            <a:r>
              <a:rPr lang="en-US" sz="1200" b="0" dirty="0" err="1">
                <a:solidFill>
                  <a:srgbClr val="000000"/>
                </a:solidFill>
                <a:latin typeface="Andale Mono"/>
                <a:cs typeface="Andale Mono"/>
              </a:rPr>
              <a:t>pair.getKey</a:t>
            </a:r>
            <a:r>
              <a:rPr lang="en-US" sz="1200" b="0" dirty="0">
                <a:solidFill>
                  <a:srgbClr val="000000"/>
                </a:solidFill>
                <a:latin typeface="Andale Mono"/>
                <a:cs typeface="Andale Mono"/>
              </a:rPr>
              <a:t>(), sum</a:t>
            </a:r>
            <a:r>
              <a:rPr lang="en-US" sz="1200" b="0" dirty="0" smtClean="0">
                <a:solidFill>
                  <a:srgbClr val="000000"/>
                </a:solidFill>
                <a:latin typeface="Andale Mono"/>
                <a:cs typeface="Andale Mono"/>
              </a:rPr>
              <a:t>));</a:t>
            </a:r>
          </a:p>
          <a:p>
            <a:r>
              <a:rPr lang="en-US" sz="1200" b="0" dirty="0" smtClean="0">
                <a:solidFill>
                  <a:srgbClr val="000000"/>
                </a:solidFill>
                <a:latin typeface="Andale Mono"/>
                <a:cs typeface="Andale Mono"/>
              </a:rPr>
              <a:t>      }</a:t>
            </a:r>
          </a:p>
          <a:p>
            <a:r>
              <a:rPr lang="en-US" sz="1200" b="0" dirty="0" smtClean="0">
                <a:solidFill>
                  <a:srgbClr val="000000"/>
                </a:solidFill>
                <a:latin typeface="Andale Mono"/>
                <a:cs typeface="Andale Mono"/>
              </a:rPr>
              <a:t>    </a:t>
            </a:r>
            <a:r>
              <a:rPr lang="en-US" sz="1200" b="0" dirty="0">
                <a:solidFill>
                  <a:srgbClr val="000000"/>
                </a:solidFill>
                <a:latin typeface="Andale Mono"/>
                <a:cs typeface="Andale Mono"/>
              </a:rPr>
              <a:t>}, </a:t>
            </a:r>
            <a:r>
              <a:rPr lang="en-US" sz="1200" b="0" dirty="0" err="1">
                <a:solidFill>
                  <a:srgbClr val="000000"/>
                </a:solidFill>
                <a:latin typeface="Andale Mono"/>
                <a:cs typeface="Andale Mono"/>
              </a:rPr>
              <a:t>tableOf</a:t>
            </a:r>
            <a:r>
              <a:rPr lang="en-US" sz="1200" b="0" dirty="0">
                <a:solidFill>
                  <a:srgbClr val="000000"/>
                </a:solidFill>
                <a:latin typeface="Andale Mono"/>
                <a:cs typeface="Andale Mono"/>
              </a:rPr>
              <a:t>(strings(), </a:t>
            </a:r>
            <a:r>
              <a:rPr lang="en-US" sz="1200" b="0" dirty="0" err="1">
                <a:solidFill>
                  <a:srgbClr val="000000"/>
                </a:solidFill>
                <a:latin typeface="Andale Mono"/>
                <a:cs typeface="Andale Mono"/>
              </a:rPr>
              <a:t>ints</a:t>
            </a:r>
            <a:r>
              <a:rPr lang="en-US" sz="1200" b="0" dirty="0">
                <a:solidFill>
                  <a:srgbClr val="000000"/>
                </a:solidFill>
                <a:latin typeface="Andale Mono"/>
                <a:cs typeface="Andale Mono"/>
              </a:rPr>
              <a:t>()));</a:t>
            </a:r>
          </a:p>
        </p:txBody>
      </p:sp>
      <p:sp>
        <p:nvSpPr>
          <p:cNvPr id="13" name="TextBox 12"/>
          <p:cNvSpPr txBox="1"/>
          <p:nvPr/>
        </p:nvSpPr>
        <p:spPr>
          <a:xfrm>
            <a:off x="0" y="11430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Primitive operations</a:t>
            </a:r>
            <a:endParaRPr lang="en-US" sz="2400" b="0" kern="0" dirty="0">
              <a:solidFill>
                <a:srgbClr val="000000"/>
              </a:solidFill>
              <a:latin typeface="Gill Sans"/>
              <a:cs typeface="Gill Sans"/>
            </a:endParaRPr>
          </a:p>
        </p:txBody>
      </p:sp>
      <p:sp>
        <p:nvSpPr>
          <p:cNvPr id="15" name="TextBox 14"/>
          <p:cNvSpPr txBox="1"/>
          <p:nvPr/>
        </p:nvSpPr>
        <p:spPr>
          <a:xfrm>
            <a:off x="3886200" y="6243935"/>
            <a:ext cx="4784130" cy="461665"/>
          </a:xfrm>
          <a:prstGeom prst="rect">
            <a:avLst/>
          </a:prstGeom>
          <a:noFill/>
        </p:spPr>
        <p:txBody>
          <a:bodyPr wrap="none" rtlCol="0">
            <a:spAutoFit/>
          </a:bodyPr>
          <a:lstStyle/>
          <a:p>
            <a:r>
              <a:rPr lang="en-US" sz="2400" b="0" dirty="0">
                <a:solidFill>
                  <a:srgbClr val="FF0000"/>
                </a:solidFill>
                <a:latin typeface="Gill Sans"/>
                <a:cs typeface="Gill Sans"/>
              </a:rPr>
              <a:t>Hmm</a:t>
            </a:r>
            <a:r>
              <a:rPr lang="mr-IN" sz="2400" b="0" dirty="0">
                <a:solidFill>
                  <a:srgbClr val="FF0000"/>
                </a:solidFill>
                <a:latin typeface="Gill Sans"/>
                <a:cs typeface="Gill Sans"/>
              </a:rPr>
              <a:t>…</a:t>
            </a:r>
            <a:r>
              <a:rPr lang="en-US" sz="2400" b="0" dirty="0">
                <a:solidFill>
                  <a:srgbClr val="FF0000"/>
                </a:solidFill>
                <a:latin typeface="Gill Sans"/>
                <a:cs typeface="Gill Sans"/>
              </a:rPr>
              <a:t> looks suspiciously familiar</a:t>
            </a:r>
            <a:r>
              <a:rPr lang="mr-IN" sz="2400" b="0" dirty="0">
                <a:solidFill>
                  <a:srgbClr val="FF0000"/>
                </a:solidFill>
                <a:latin typeface="Gill Sans"/>
                <a:cs typeface="Gill Sans"/>
              </a:rPr>
              <a: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89096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1161871"/>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5265003"/>
            <a:ext cx="9144000" cy="461665"/>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a:t>
            </a:r>
            <a:r>
              <a:rPr lang="en-US" sz="2400" b="0" dirty="0" smtClean="0">
                <a:solidFill>
                  <a:schemeClr val="bg1"/>
                </a:solidFill>
                <a:latin typeface="Gill Sans"/>
                <a:cs typeface="Gill Sans"/>
              </a:rPr>
              <a:t> static collection of records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5634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if this assumption is violated?</a:t>
            </a:r>
            <a:endParaRPr lang="en-US" sz="2400" b="0" dirty="0">
              <a:solidFill>
                <a:schemeClr val="bg1"/>
              </a:solidFill>
              <a:latin typeface="Gill Sans"/>
              <a:cs typeface="Gill Sans"/>
            </a:endParaRPr>
          </a:p>
        </p:txBody>
      </p:sp>
      <p:sp>
        <p:nvSpPr>
          <p:cNvPr id="7" name="TextBox 6"/>
          <p:cNvSpPr txBox="1"/>
          <p:nvPr/>
        </p:nvSpPr>
        <p:spPr>
          <a:xfrm>
            <a:off x="0" y="3219271"/>
            <a:ext cx="9144000" cy="830997"/>
          </a:xfrm>
          <a:prstGeom prst="rect">
            <a:avLst/>
          </a:prstGeom>
          <a:noFill/>
        </p:spPr>
        <p:txBody>
          <a:bodyPr wrap="square" rtlCol="0">
            <a:spAutoFit/>
          </a:bodyPr>
          <a:lstStyle/>
          <a:p>
            <a:pPr algn="ctr"/>
            <a:r>
              <a:rPr lang="en-US" sz="2400" b="0" dirty="0" smtClean="0">
                <a:solidFill>
                  <a:srgbClr val="FF0000"/>
                </a:solidFill>
                <a:latin typeface="Gill Sans"/>
                <a:cs typeface="Gill Sans"/>
              </a:rPr>
              <a:t>Pig, Dryad(LINQ), Flume(Java), Spark </a:t>
            </a:r>
          </a:p>
          <a:p>
            <a:pPr algn="ctr"/>
            <a:r>
              <a:rPr lang="en-US" sz="2400" b="0" dirty="0" smtClean="0">
                <a:solidFill>
                  <a:srgbClr val="FF0000"/>
                </a:solidFill>
                <a:latin typeface="Gill Sans"/>
                <a:cs typeface="Gill Sans"/>
              </a:rPr>
              <a:t>are all variations on a theme!</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468357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
        <p:nvSpPr>
          <p:cNvPr id="7" name="Title 1"/>
          <p:cNvSpPr txBox="1">
            <a:spLocks/>
          </p:cNvSpPr>
          <p:nvPr/>
        </p:nvSpPr>
        <p:spPr>
          <a:xfrm>
            <a:off x="-533400" y="3886200"/>
            <a:ext cx="102108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2800" b="0" kern="0" dirty="0" smtClean="0">
                <a:latin typeface="Gill Sans"/>
                <a:ea typeface="+mj-ea"/>
                <a:cs typeface="Gill Sans"/>
              </a:rPr>
              <a:t>Remember: Assignment 1 due Tuesday 2:30pm</a:t>
            </a:r>
            <a:endParaRPr kumimoji="0" lang="en-US" sz="2800" b="0" i="0" u="none" strike="noStrike" kern="0" cap="none" spc="0" normalizeH="0" baseline="0" noProof="0" dirty="0">
              <a:ln>
                <a:noFill/>
              </a:ln>
              <a:effectLst/>
              <a:uLnTx/>
              <a:uFillTx/>
              <a:latin typeface="Gill Sans"/>
              <a:ea typeface="+mj-ea"/>
              <a:cs typeface="Gill Sans"/>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What’s the solution?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4766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8288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43372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4191000"/>
            <a:ext cx="1181206" cy="1752600"/>
          </a:xfrm>
          <a:prstGeom prst="rect">
            <a:avLst/>
          </a:prstGeom>
        </p:spPr>
      </p:pic>
      <p:sp>
        <p:nvSpPr>
          <p:cNvPr id="6" name="TextBox 5"/>
          <p:cNvSpPr txBox="1"/>
          <p:nvPr/>
        </p:nvSpPr>
        <p:spPr>
          <a:xfrm>
            <a:off x="0" y="304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Hadoop is great, but it’s really </a:t>
            </a:r>
            <a:r>
              <a:rPr lang="en-US" sz="2400" b="0" dirty="0" err="1" smtClean="0">
                <a:solidFill>
                  <a:schemeClr val="bg1"/>
                </a:solidFill>
                <a:latin typeface="Gill Sans"/>
                <a:cs typeface="Gill Sans"/>
              </a:rPr>
              <a:t>waaaaay</a:t>
            </a:r>
            <a:r>
              <a:rPr lang="en-US" sz="2400" b="0" dirty="0" smtClean="0">
                <a:solidFill>
                  <a:schemeClr val="bg1"/>
                </a:solidFill>
                <a:latin typeface="Gill Sans"/>
                <a:cs typeface="Gill Sans"/>
              </a:rPr>
              <a:t> too low level!</a:t>
            </a:r>
          </a:p>
        </p:txBody>
      </p:sp>
      <p:sp>
        <p:nvSpPr>
          <p:cNvPr id="7" name="TextBox 6"/>
          <p:cNvSpPr txBox="1"/>
          <p:nvPr/>
        </p:nvSpPr>
        <p:spPr>
          <a:xfrm>
            <a:off x="0" y="666690"/>
            <a:ext cx="9144000" cy="400110"/>
          </a:xfrm>
          <a:prstGeom prst="rect">
            <a:avLst/>
          </a:prstGeom>
          <a:noFill/>
        </p:spPr>
        <p:txBody>
          <a:bodyPr wrap="square" rtlCol="0">
            <a:spAutoFit/>
          </a:bodyPr>
          <a:lstStyle/>
          <a:p>
            <a:pPr algn="ctr"/>
            <a:r>
              <a:rPr lang="en-US" sz="2000" b="0" dirty="0" smtClean="0">
                <a:solidFill>
                  <a:srgbClr val="000000"/>
                </a:solidFill>
                <a:latin typeface="Gill Sans"/>
                <a:cs typeface="Gill Sans"/>
              </a:rPr>
              <a:t>(circa 2007)</a:t>
            </a:r>
          </a:p>
        </p:txBody>
      </p:sp>
      <p:sp>
        <p:nvSpPr>
          <p:cNvPr id="8" name="TextBox 7"/>
          <p:cNvSpPr txBox="1"/>
          <p:nvPr/>
        </p:nvSpPr>
        <p:spPr>
          <a:xfrm>
            <a:off x="609600" y="2973288"/>
            <a:ext cx="3212182"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SQL!</a:t>
            </a:r>
          </a:p>
        </p:txBody>
      </p:sp>
      <p:sp>
        <p:nvSpPr>
          <p:cNvPr id="9" name="TextBox 8"/>
          <p:cNvSpPr txBox="1"/>
          <p:nvPr/>
        </p:nvSpPr>
        <p:spPr>
          <a:xfrm>
            <a:off x="5029200" y="2819400"/>
            <a:ext cx="3212182" cy="707886"/>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a scripting language!</a:t>
            </a:r>
          </a:p>
        </p:txBody>
      </p:sp>
      <p:sp>
        <p:nvSpPr>
          <p:cNvPr id="10" name="TextBox 9"/>
          <p:cNvSpPr txBox="1"/>
          <p:nvPr/>
        </p:nvSpPr>
        <p:spPr>
          <a:xfrm>
            <a:off x="719301"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
        <p:nvSpPr>
          <p:cNvPr id="11" name="TextBox 10"/>
          <p:cNvSpPr txBox="1"/>
          <p:nvPr/>
        </p:nvSpPr>
        <p:spPr>
          <a:xfrm>
            <a:off x="5181600"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Tree>
    <p:extLst>
      <p:ext uri="{BB962C8B-B14F-4D97-AF65-F5344CB8AC3E}">
        <p14:creationId xmlns:p14="http://schemas.microsoft.com/office/powerpoint/2010/main" val="4006886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572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86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14416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1295400"/>
            <a:ext cx="1181206" cy="1752600"/>
          </a:xfrm>
          <a:prstGeom prst="rect">
            <a:avLst/>
          </a:prstGeom>
        </p:spPr>
      </p:pic>
      <p:sp>
        <p:nvSpPr>
          <p:cNvPr id="12" name="TextBox 11"/>
          <p:cNvSpPr txBox="1"/>
          <p:nvPr/>
        </p:nvSpPr>
        <p:spPr>
          <a:xfrm>
            <a:off x="1600200" y="34098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SQL</a:t>
            </a:r>
          </a:p>
        </p:txBody>
      </p:sp>
      <p:sp>
        <p:nvSpPr>
          <p:cNvPr id="13" name="TextBox 12"/>
          <p:cNvSpPr txBox="1"/>
          <p:nvPr/>
        </p:nvSpPr>
        <p:spPr>
          <a:xfrm>
            <a:off x="5638800" y="3409890"/>
            <a:ext cx="1905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Pig Scripts</a:t>
            </a:r>
          </a:p>
        </p:txBody>
      </p:sp>
      <p:sp>
        <p:nvSpPr>
          <p:cNvPr id="14" name="TextBox 13"/>
          <p:cNvSpPr txBox="1"/>
          <p:nvPr/>
        </p:nvSpPr>
        <p:spPr>
          <a:xfrm>
            <a:off x="-1860" y="6248400"/>
            <a:ext cx="914586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Both open-source projects today!</a:t>
            </a:r>
          </a:p>
        </p:txBody>
      </p:sp>
      <p:grpSp>
        <p:nvGrpSpPr>
          <p:cNvPr id="163" name="Group 162"/>
          <p:cNvGrpSpPr/>
          <p:nvPr/>
        </p:nvGrpSpPr>
        <p:grpSpPr>
          <a:xfrm>
            <a:off x="827244" y="3886200"/>
            <a:ext cx="2880888" cy="1907949"/>
            <a:chOff x="827244" y="3886200"/>
            <a:chExt cx="2880888" cy="1907949"/>
          </a:xfrm>
        </p:grpSpPr>
        <p:grpSp>
          <p:nvGrpSpPr>
            <p:cNvPr id="35" name="Group 34"/>
            <p:cNvGrpSpPr/>
            <p:nvPr/>
          </p:nvGrpSpPr>
          <p:grpSpPr>
            <a:xfrm rot="20700000">
              <a:off x="827244" y="4744293"/>
              <a:ext cx="1422400" cy="691426"/>
              <a:chOff x="1752600" y="4724400"/>
              <a:chExt cx="1422400" cy="691426"/>
            </a:xfrm>
          </p:grpSpPr>
          <p:cxnSp>
            <p:nvCxnSpPr>
              <p:cNvPr id="15" name="Straight Arrow Connector 14"/>
              <p:cNvCxnSpPr>
                <a:stCxn id="29" idx="2"/>
                <a:endCxn id="2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29" idx="2"/>
                <a:endCxn id="2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8" idx="2"/>
                <a:endCxn id="2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28" idx="2"/>
                <a:endCxn id="2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7" idx="2"/>
                <a:endCxn id="2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 name="Rectangle 1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 name="Rectangle 2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 name="Rectangle 2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3" name="Straight Arrow Connector 22"/>
              <p:cNvCxnSpPr>
                <a:stCxn id="29" idx="2"/>
                <a:endCxn id="2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2"/>
                <a:endCxn id="2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7" idx="2"/>
                <a:endCxn id="2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7" idx="2"/>
                <a:endCxn id="2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7" name="Rectangle 2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8" name="Rectangle 2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9" name="Rectangle 2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30" name="TextBox 2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31" name="TextBox 3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36" name="Group 35"/>
            <p:cNvGrpSpPr/>
            <p:nvPr/>
          </p:nvGrpSpPr>
          <p:grpSpPr>
            <a:xfrm rot="454975">
              <a:off x="1086646" y="4923008"/>
              <a:ext cx="1422400" cy="691426"/>
              <a:chOff x="1752600" y="4724400"/>
              <a:chExt cx="1422400" cy="691426"/>
            </a:xfrm>
          </p:grpSpPr>
          <p:cxnSp>
            <p:nvCxnSpPr>
              <p:cNvPr id="37" name="Straight Arrow Connector 36"/>
              <p:cNvCxnSpPr>
                <a:stCxn id="51" idx="2"/>
                <a:endCxn id="4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51" idx="2"/>
                <a:endCxn id="4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0" idx="2"/>
                <a:endCxn id="4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0" idx="2"/>
                <a:endCxn id="4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49" idx="2"/>
                <a:endCxn id="4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2" name="Rectangle 4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3" name="Rectangle 4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4" name="Rectangle 4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45" name="Straight Arrow Connector 44"/>
              <p:cNvCxnSpPr>
                <a:stCxn id="51" idx="2"/>
                <a:endCxn id="4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0" idx="2"/>
                <a:endCxn id="4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9" idx="2"/>
                <a:endCxn id="4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49" idx="2"/>
                <a:endCxn id="4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9" name="Rectangle 4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0" name="Rectangle 4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1" name="Rectangle 5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2" name="TextBox 5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53" name="TextBox 5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54" name="Group 53"/>
            <p:cNvGrpSpPr/>
            <p:nvPr/>
          </p:nvGrpSpPr>
          <p:grpSpPr>
            <a:xfrm rot="153381">
              <a:off x="2046444" y="4758921"/>
              <a:ext cx="1422400" cy="691426"/>
              <a:chOff x="1752600" y="4724400"/>
              <a:chExt cx="1422400" cy="691426"/>
            </a:xfrm>
          </p:grpSpPr>
          <p:cxnSp>
            <p:nvCxnSpPr>
              <p:cNvPr id="55" name="Straight Arrow Connector 54"/>
              <p:cNvCxnSpPr>
                <a:stCxn id="69" idx="2"/>
                <a:endCxn id="6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69" idx="2"/>
                <a:endCxn id="6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68" idx="2"/>
                <a:endCxn id="6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68" idx="2"/>
                <a:endCxn id="6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67" idx="2"/>
                <a:endCxn id="6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0" name="Rectangle 5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1" name="Rectangle 6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2" name="Rectangle 6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63" name="Straight Arrow Connector 62"/>
              <p:cNvCxnSpPr>
                <a:stCxn id="69" idx="2"/>
                <a:endCxn id="6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68" idx="2"/>
                <a:endCxn id="6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67" idx="2"/>
                <a:endCxn id="6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6" name="Straight Arrow Connector 65"/>
              <p:cNvCxnSpPr>
                <a:stCxn id="67" idx="2"/>
                <a:endCxn id="6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7" name="Rectangle 6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8" name="Rectangle 6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9" name="Rectangle 6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70" name="TextBox 6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71" name="TextBox 7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72" name="Group 71"/>
            <p:cNvGrpSpPr/>
            <p:nvPr/>
          </p:nvGrpSpPr>
          <p:grpSpPr>
            <a:xfrm rot="20829346">
              <a:off x="2285732" y="5102723"/>
              <a:ext cx="1422400" cy="691426"/>
              <a:chOff x="1752600" y="4724400"/>
              <a:chExt cx="1422400" cy="691426"/>
            </a:xfrm>
          </p:grpSpPr>
          <p:cxnSp>
            <p:nvCxnSpPr>
              <p:cNvPr id="73" name="Straight Arrow Connector 72"/>
              <p:cNvCxnSpPr>
                <a:stCxn id="87" idx="2"/>
                <a:endCxn id="80"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87" idx="2"/>
                <a:endCxn id="78"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stCxn id="86" idx="2"/>
                <a:endCxn id="80"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86" idx="2"/>
                <a:endCxn id="78"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85" idx="2"/>
                <a:endCxn id="79"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8" name="Rectangle 77"/>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79" name="Rectangle 78"/>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80" name="Rectangle 79"/>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81" name="Straight Arrow Connector 80"/>
              <p:cNvCxnSpPr>
                <a:stCxn id="87" idx="2"/>
                <a:endCxn id="79"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86" idx="2"/>
                <a:endCxn id="79"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5" idx="2"/>
                <a:endCxn id="80"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5" idx="2"/>
                <a:endCxn id="78"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5" name="Rectangle 84"/>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6" name="Rectangle 85"/>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7" name="Rectangle 86"/>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8" name="TextBox 87"/>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89" name="TextBox 88"/>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2" name="Down Arrow 161"/>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64" name="Group 163"/>
          <p:cNvGrpSpPr/>
          <p:nvPr/>
        </p:nvGrpSpPr>
        <p:grpSpPr>
          <a:xfrm>
            <a:off x="5272512" y="3886200"/>
            <a:ext cx="2880888" cy="1907949"/>
            <a:chOff x="827244" y="3886200"/>
            <a:chExt cx="2880888" cy="1907949"/>
          </a:xfrm>
        </p:grpSpPr>
        <p:grpSp>
          <p:nvGrpSpPr>
            <p:cNvPr id="165" name="Group 164"/>
            <p:cNvGrpSpPr/>
            <p:nvPr/>
          </p:nvGrpSpPr>
          <p:grpSpPr>
            <a:xfrm rot="20700000">
              <a:off x="827244" y="4744293"/>
              <a:ext cx="1422400" cy="691426"/>
              <a:chOff x="1752600" y="4724400"/>
              <a:chExt cx="1422400" cy="691426"/>
            </a:xfrm>
          </p:grpSpPr>
          <p:cxnSp>
            <p:nvCxnSpPr>
              <p:cNvPr id="221" name="Straight Arrow Connector 220"/>
              <p:cNvCxnSpPr>
                <a:stCxn id="235" idx="2"/>
                <a:endCxn id="228"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2" name="Straight Arrow Connector 221"/>
              <p:cNvCxnSpPr>
                <a:stCxn id="235" idx="2"/>
                <a:endCxn id="226"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234" idx="2"/>
                <a:endCxn id="228"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4" name="Straight Arrow Connector 223"/>
              <p:cNvCxnSpPr>
                <a:stCxn id="234" idx="2"/>
                <a:endCxn id="226"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5" name="Straight Arrow Connector 224"/>
              <p:cNvCxnSpPr>
                <a:stCxn id="233" idx="2"/>
                <a:endCxn id="227"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26" name="Rectangle 225"/>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7" name="Rectangle 226"/>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8" name="Rectangle 227"/>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29" name="Straight Arrow Connector 228"/>
              <p:cNvCxnSpPr>
                <a:stCxn id="235" idx="2"/>
                <a:endCxn id="227"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0" name="Straight Arrow Connector 229"/>
              <p:cNvCxnSpPr>
                <a:stCxn id="234" idx="2"/>
                <a:endCxn id="227"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1" name="Straight Arrow Connector 230"/>
              <p:cNvCxnSpPr>
                <a:stCxn id="233" idx="2"/>
                <a:endCxn id="228"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2" name="Straight Arrow Connector 231"/>
              <p:cNvCxnSpPr>
                <a:stCxn id="233" idx="2"/>
                <a:endCxn id="226"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33" name="Rectangle 232"/>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4" name="Rectangle 233"/>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5" name="Rectangle 234"/>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6" name="TextBox 235"/>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37" name="TextBox 236"/>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6" name="Group 165"/>
            <p:cNvGrpSpPr/>
            <p:nvPr/>
          </p:nvGrpSpPr>
          <p:grpSpPr>
            <a:xfrm rot="454975">
              <a:off x="1086646" y="4923008"/>
              <a:ext cx="1422400" cy="691426"/>
              <a:chOff x="1752600" y="4724400"/>
              <a:chExt cx="1422400" cy="691426"/>
            </a:xfrm>
          </p:grpSpPr>
          <p:cxnSp>
            <p:nvCxnSpPr>
              <p:cNvPr id="204" name="Straight Arrow Connector 203"/>
              <p:cNvCxnSpPr>
                <a:stCxn id="218" idx="2"/>
                <a:endCxn id="211"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5" name="Straight Arrow Connector 204"/>
              <p:cNvCxnSpPr>
                <a:stCxn id="218" idx="2"/>
                <a:endCxn id="209"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6" name="Straight Arrow Connector 205"/>
              <p:cNvCxnSpPr>
                <a:stCxn id="217" idx="2"/>
                <a:endCxn id="211"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7" name="Straight Arrow Connector 206"/>
              <p:cNvCxnSpPr>
                <a:stCxn id="217" idx="2"/>
                <a:endCxn id="209"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8" name="Straight Arrow Connector 207"/>
              <p:cNvCxnSpPr>
                <a:stCxn id="216" idx="2"/>
                <a:endCxn id="210"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9" name="Rectangle 208"/>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0" name="Rectangle 209"/>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1" name="Rectangle 210"/>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12" name="Straight Arrow Connector 211"/>
              <p:cNvCxnSpPr>
                <a:stCxn id="218" idx="2"/>
                <a:endCxn id="210"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3" name="Straight Arrow Connector 212"/>
              <p:cNvCxnSpPr>
                <a:stCxn id="217" idx="2"/>
                <a:endCxn id="210"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216" idx="2"/>
                <a:endCxn id="211"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5" name="Straight Arrow Connector 214"/>
              <p:cNvCxnSpPr>
                <a:stCxn id="216" idx="2"/>
                <a:endCxn id="209"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16" name="Rectangle 215"/>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7" name="Rectangle 216"/>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8" name="Rectangle 217"/>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9" name="TextBox 218"/>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20" name="TextBox 219"/>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7" name="Group 166"/>
            <p:cNvGrpSpPr/>
            <p:nvPr/>
          </p:nvGrpSpPr>
          <p:grpSpPr>
            <a:xfrm rot="153381">
              <a:off x="2046444" y="4758921"/>
              <a:ext cx="1422400" cy="691426"/>
              <a:chOff x="1752600" y="4724400"/>
              <a:chExt cx="1422400" cy="691426"/>
            </a:xfrm>
          </p:grpSpPr>
          <p:cxnSp>
            <p:nvCxnSpPr>
              <p:cNvPr id="187" name="Straight Arrow Connector 186"/>
              <p:cNvCxnSpPr>
                <a:stCxn id="201" idx="2"/>
                <a:endCxn id="19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8" name="Straight Arrow Connector 187"/>
              <p:cNvCxnSpPr>
                <a:stCxn id="201" idx="2"/>
                <a:endCxn id="19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200" idx="2"/>
                <a:endCxn id="19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200" idx="2"/>
                <a:endCxn id="19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1" name="Straight Arrow Connector 190"/>
              <p:cNvCxnSpPr>
                <a:stCxn id="199" idx="2"/>
                <a:endCxn id="19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2" name="Rectangle 19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3" name="Rectangle 19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4" name="Rectangle 19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95" name="Straight Arrow Connector 194"/>
              <p:cNvCxnSpPr>
                <a:stCxn id="201" idx="2"/>
                <a:endCxn id="19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6" name="Straight Arrow Connector 195"/>
              <p:cNvCxnSpPr>
                <a:stCxn id="200" idx="2"/>
                <a:endCxn id="19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99" idx="2"/>
                <a:endCxn id="19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8" name="Straight Arrow Connector 197"/>
              <p:cNvCxnSpPr>
                <a:stCxn id="199" idx="2"/>
                <a:endCxn id="19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9" name="Rectangle 19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0" name="Rectangle 19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1" name="Rectangle 20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2" name="TextBox 20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03" name="TextBox 20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8" name="Group 167"/>
            <p:cNvGrpSpPr/>
            <p:nvPr/>
          </p:nvGrpSpPr>
          <p:grpSpPr>
            <a:xfrm rot="20829346">
              <a:off x="2285732" y="5102723"/>
              <a:ext cx="1422400" cy="691426"/>
              <a:chOff x="1752600" y="4724400"/>
              <a:chExt cx="1422400" cy="691426"/>
            </a:xfrm>
          </p:grpSpPr>
          <p:cxnSp>
            <p:nvCxnSpPr>
              <p:cNvPr id="170" name="Straight Arrow Connector 169"/>
              <p:cNvCxnSpPr>
                <a:stCxn id="184" idx="2"/>
                <a:endCxn id="177"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84" idx="2"/>
                <a:endCxn id="175"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2" name="Straight Arrow Connector 171"/>
              <p:cNvCxnSpPr>
                <a:stCxn id="183" idx="2"/>
                <a:endCxn id="177"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3" name="Straight Arrow Connector 172"/>
              <p:cNvCxnSpPr>
                <a:stCxn id="183" idx="2"/>
                <a:endCxn id="175"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82" idx="2"/>
                <a:endCxn id="176"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75" name="Rectangle 174"/>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6" name="Rectangle 175"/>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7" name="Rectangle 176"/>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78" name="Straight Arrow Connector 177"/>
              <p:cNvCxnSpPr>
                <a:stCxn id="184" idx="2"/>
                <a:endCxn id="176"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9" name="Straight Arrow Connector 178"/>
              <p:cNvCxnSpPr>
                <a:stCxn id="183" idx="2"/>
                <a:endCxn id="176"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a:stCxn id="182" idx="2"/>
                <a:endCxn id="177"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1" name="Straight Arrow Connector 180"/>
              <p:cNvCxnSpPr>
                <a:stCxn id="182" idx="2"/>
                <a:endCxn id="175"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82" name="Rectangle 181"/>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3" name="Rectangle 182"/>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4" name="Rectangle 183"/>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5" name="TextBox 184"/>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186" name="TextBox 185"/>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9" name="Down Arrow 168"/>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
        <p:nvSpPr>
          <p:cNvPr id="238" name="TextBox 237"/>
          <p:cNvSpPr txBox="1"/>
          <p:nvPr/>
        </p:nvSpPr>
        <p:spPr>
          <a:xfrm rot="21115892">
            <a:off x="2284504" y="3780616"/>
            <a:ext cx="2325527" cy="707886"/>
          </a:xfrm>
          <a:prstGeom prst="rect">
            <a:avLst/>
          </a:prstGeom>
          <a:noFill/>
        </p:spPr>
        <p:txBody>
          <a:bodyPr wrap="square" rtlCol="0">
            <a:spAutoFit/>
          </a:bodyPr>
          <a:lstStyle/>
          <a:p>
            <a:pPr algn="ctr"/>
            <a:r>
              <a:rPr lang="en-US" sz="2000" b="0" dirty="0" smtClean="0">
                <a:solidFill>
                  <a:srgbClr val="FF0000"/>
                </a:solidFill>
                <a:latin typeface="Gill Sans"/>
                <a:cs typeface="Gill Sans"/>
              </a:rPr>
              <a:t>Aside: Why not just </a:t>
            </a:r>
            <a:br>
              <a:rPr lang="en-US" sz="2000" b="0" dirty="0" smtClean="0">
                <a:solidFill>
                  <a:srgbClr val="FF0000"/>
                </a:solidFill>
                <a:latin typeface="Gill Sans"/>
                <a:cs typeface="Gill Sans"/>
              </a:rPr>
            </a:br>
            <a:r>
              <a:rPr lang="en-US" sz="2000" b="0" dirty="0" smtClean="0">
                <a:solidFill>
                  <a:srgbClr val="FF0000"/>
                </a:solidFill>
                <a:latin typeface="Gill Sans"/>
                <a:cs typeface="Gill Sans"/>
              </a:rPr>
              <a:t>use a database?</a:t>
            </a:r>
          </a:p>
        </p:txBody>
      </p:sp>
    </p:spTree>
    <p:extLst>
      <p:ext uri="{BB962C8B-B14F-4D97-AF65-F5344CB8AC3E}">
        <p14:creationId xmlns:p14="http://schemas.microsoft.com/office/powerpoint/2010/main" val="116361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8"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55049</TotalTime>
  <Words>3030</Words>
  <Application>Microsoft Macintosh PowerPoint</Application>
  <PresentationFormat>On-screen Show (4:3)</PresentationFormat>
  <Paragraphs>680</Paragraphs>
  <Slides>67</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67</vt:i4>
      </vt:variant>
    </vt:vector>
  </HeadingPairs>
  <TitlesOfParts>
    <vt:vector size="76" baseType="lpstr">
      <vt:lpstr>Andale Mono</vt:lpstr>
      <vt:lpstr>Arial</vt:lpstr>
      <vt:lpstr>Arial Black</vt:lpstr>
      <vt:lpstr>Calibri</vt:lpstr>
      <vt:lpstr>Gill Sans</vt:lpstr>
      <vt:lpstr>ＭＳ Ｐゴシック</vt:lpstr>
      <vt:lpstr>Wingdings</vt:lpstr>
      <vt:lpstr>Zapf Dingbats</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11730</cp:revision>
  <cp:lastPrinted>2017-01-19T20:32:32Z</cp:lastPrinted>
  <dcterms:created xsi:type="dcterms:W3CDTF">2012-08-31T06:36:49Z</dcterms:created>
  <dcterms:modified xsi:type="dcterms:W3CDTF">2018-01-21T18:54:28Z</dcterms:modified>
  <cp:category/>
</cp:coreProperties>
</file>